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Bebas Neue Cyrillic" charset="1" panose="02000506000000020004"/>
      <p:regular r:id="rId32"/>
    </p:embeddedFont>
    <p:embeddedFont>
      <p:font typeface="Open Sans Bold" charset="1" panose="00000000000000000000"/>
      <p:regular r:id="rId33"/>
    </p:embeddedFont>
    <p:embeddedFont>
      <p:font typeface="Open Sans" charset="1" panose="00000000000000000000"/>
      <p:regular r:id="rId34"/>
    </p:embeddedFont>
    <p:embeddedFont>
      <p:font typeface="Canva Sans Bold" charset="1" panose="020B0803030501040103"/>
      <p:regular r:id="rId35"/>
    </p:embeddedFont>
    <p:embeddedFont>
      <p:font typeface="Kenao Sans Serif" charset="1" panose="00000000000000000000"/>
      <p:regular r:id="rId36"/>
    </p:embeddedFont>
    <p:embeddedFont>
      <p:font typeface="Open Sans Semi-Bold" charset="1" panose="00000000000000000000"/>
      <p:regular r:id="rId37"/>
    </p:embeddedFont>
    <p:embeddedFont>
      <p:font typeface="Chau Philomene" charset="1" panose="02000806040000020003"/>
      <p:regular r:id="rId38"/>
    </p:embeddedFont>
    <p:embeddedFont>
      <p:font typeface="Cardo Bold" charset="1" panose="020208040800000200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657737"/>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887442" y="2058006"/>
            <a:ext cx="2513117" cy="2550211"/>
          </a:xfrm>
          <a:custGeom>
            <a:avLst/>
            <a:gdLst/>
            <a:ahLst/>
            <a:cxnLst/>
            <a:rect r="r" b="b" t="t" l="l"/>
            <a:pathLst>
              <a:path h="2550211" w="2513117">
                <a:moveTo>
                  <a:pt x="0" y="0"/>
                </a:moveTo>
                <a:lnTo>
                  <a:pt x="2513116" y="0"/>
                </a:lnTo>
                <a:lnTo>
                  <a:pt x="2513116" y="2550210"/>
                </a:lnTo>
                <a:lnTo>
                  <a:pt x="0" y="2550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779686" y="2704313"/>
            <a:ext cx="728628" cy="987058"/>
          </a:xfrm>
          <a:custGeom>
            <a:avLst/>
            <a:gdLst/>
            <a:ahLst/>
            <a:cxnLst/>
            <a:rect r="r" b="b" t="t" l="l"/>
            <a:pathLst>
              <a:path h="987058" w="728628">
                <a:moveTo>
                  <a:pt x="0" y="0"/>
                </a:moveTo>
                <a:lnTo>
                  <a:pt x="728628" y="0"/>
                </a:lnTo>
                <a:lnTo>
                  <a:pt x="728628" y="987057"/>
                </a:lnTo>
                <a:lnTo>
                  <a:pt x="0" y="9870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213607" y="4899946"/>
            <a:ext cx="15860786" cy="1458691"/>
          </a:xfrm>
          <a:prstGeom prst="rect">
            <a:avLst/>
          </a:prstGeom>
        </p:spPr>
        <p:txBody>
          <a:bodyPr anchor="t" rtlCol="false" tIns="0" lIns="0" bIns="0" rIns="0">
            <a:spAutoFit/>
          </a:bodyPr>
          <a:lstStyle/>
          <a:p>
            <a:pPr algn="ctr">
              <a:lnSpc>
                <a:spcPts val="11999"/>
              </a:lnSpc>
              <a:spcBef>
                <a:spcPct val="0"/>
              </a:spcBef>
            </a:pPr>
            <a:r>
              <a:rPr lang="en-US" sz="8571">
                <a:solidFill>
                  <a:srgbClr val="63F1F9"/>
                </a:solidFill>
                <a:latin typeface="Bebas Neue Cyrillic"/>
              </a:rPr>
              <a:t>TECNICHE DI GESTIONE DELLA SICUREZZA </a:t>
            </a:r>
          </a:p>
        </p:txBody>
      </p:sp>
      <p:sp>
        <p:nvSpPr>
          <p:cNvPr name="TextBox 8" id="8"/>
          <p:cNvSpPr txBox="true"/>
          <p:nvPr/>
        </p:nvSpPr>
        <p:spPr>
          <a:xfrm rot="0">
            <a:off x="5291185" y="6768211"/>
            <a:ext cx="7705629" cy="389343"/>
          </a:xfrm>
          <a:prstGeom prst="rect">
            <a:avLst/>
          </a:prstGeom>
        </p:spPr>
        <p:txBody>
          <a:bodyPr anchor="t" rtlCol="false" tIns="0" lIns="0" bIns="0" rIns="0">
            <a:spAutoFit/>
          </a:bodyPr>
          <a:lstStyle/>
          <a:p>
            <a:pPr algn="l">
              <a:lnSpc>
                <a:spcPts val="3215"/>
              </a:lnSpc>
              <a:spcBef>
                <a:spcPct val="0"/>
              </a:spcBef>
            </a:pPr>
            <a:r>
              <a:rPr lang="en-US" sz="2296">
                <a:solidFill>
                  <a:srgbClr val="FFFFFF"/>
                </a:solidFill>
                <a:latin typeface="Open Sans Bold"/>
              </a:rPr>
              <a:t>Sara D’Angiolella, Lorenzo Bertinelli e Dylan Mozzillo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826332" y="2179527"/>
            <a:ext cx="8185887" cy="5927946"/>
          </a:xfrm>
          <a:custGeom>
            <a:avLst/>
            <a:gdLst/>
            <a:ahLst/>
            <a:cxnLst/>
            <a:rect r="r" b="b" t="t" l="l"/>
            <a:pathLst>
              <a:path h="5927946" w="8185887">
                <a:moveTo>
                  <a:pt x="0" y="0"/>
                </a:moveTo>
                <a:lnTo>
                  <a:pt x="8185887" y="0"/>
                </a:lnTo>
                <a:lnTo>
                  <a:pt x="8185887" y="5927946"/>
                </a:lnTo>
                <a:lnTo>
                  <a:pt x="0" y="5927946"/>
                </a:lnTo>
                <a:lnTo>
                  <a:pt x="0" y="0"/>
                </a:lnTo>
                <a:close/>
              </a:path>
            </a:pathLst>
          </a:custGeom>
          <a:blipFill>
            <a:blip r:embed="rId6"/>
            <a:stretch>
              <a:fillRect l="0" t="0" r="0" b="0"/>
            </a:stretch>
          </a:blipFill>
        </p:spPr>
      </p:sp>
      <p:sp>
        <p:nvSpPr>
          <p:cNvPr name="TextBox 5" id="5"/>
          <p:cNvSpPr txBox="true"/>
          <p:nvPr/>
        </p:nvSpPr>
        <p:spPr>
          <a:xfrm rot="0">
            <a:off x="1028700" y="1847739"/>
            <a:ext cx="5277583" cy="629921"/>
          </a:xfrm>
          <a:prstGeom prst="rect">
            <a:avLst/>
          </a:prstGeom>
        </p:spPr>
        <p:txBody>
          <a:bodyPr anchor="t" rtlCol="false" tIns="0" lIns="0" bIns="0" rIns="0">
            <a:spAutoFit/>
          </a:bodyPr>
          <a:lstStyle/>
          <a:p>
            <a:pPr algn="l">
              <a:lnSpc>
                <a:spcPts val="5179"/>
              </a:lnSpc>
              <a:spcBef>
                <a:spcPct val="0"/>
              </a:spcBef>
            </a:pPr>
            <a:r>
              <a:rPr lang="en-US" sz="3699">
                <a:solidFill>
                  <a:srgbClr val="63F1F9"/>
                </a:solidFill>
                <a:latin typeface="Open Sans Bold"/>
              </a:rPr>
              <a:t>Cifratura dei dati</a:t>
            </a:r>
          </a:p>
        </p:txBody>
      </p:sp>
      <p:sp>
        <p:nvSpPr>
          <p:cNvPr name="TextBox 6" id="6"/>
          <p:cNvSpPr txBox="true"/>
          <p:nvPr/>
        </p:nvSpPr>
        <p:spPr>
          <a:xfrm rot="0">
            <a:off x="1061862" y="2727638"/>
            <a:ext cx="8082138" cy="5398136"/>
          </a:xfrm>
          <a:prstGeom prst="rect">
            <a:avLst/>
          </a:prstGeom>
        </p:spPr>
        <p:txBody>
          <a:bodyPr anchor="t" rtlCol="false" tIns="0" lIns="0" bIns="0" rIns="0">
            <a:spAutoFit/>
          </a:bodyPr>
          <a:lstStyle/>
          <a:p>
            <a:pPr algn="l">
              <a:lnSpc>
                <a:spcPts val="4339"/>
              </a:lnSpc>
            </a:pPr>
            <a:r>
              <a:rPr lang="en-US" sz="3099">
                <a:solidFill>
                  <a:srgbClr val="FFFFFF"/>
                </a:solidFill>
                <a:latin typeface="Open Sans"/>
              </a:rPr>
              <a:t>Per motivi di sicurezza le </a:t>
            </a:r>
            <a:r>
              <a:rPr lang="en-US" sz="3099">
                <a:solidFill>
                  <a:srgbClr val="FFFFFF"/>
                </a:solidFill>
                <a:latin typeface="Open Sans Bold"/>
              </a:rPr>
              <a:t>password </a:t>
            </a:r>
            <a:r>
              <a:rPr lang="en-US" sz="3099">
                <a:solidFill>
                  <a:srgbClr val="FFFFFF"/>
                </a:solidFill>
                <a:latin typeface="Open Sans"/>
              </a:rPr>
              <a:t>sono sempre memorizzate in forma </a:t>
            </a:r>
            <a:r>
              <a:rPr lang="en-US" sz="3099">
                <a:solidFill>
                  <a:srgbClr val="FFFFFF"/>
                </a:solidFill>
                <a:latin typeface="Open Sans Bold"/>
              </a:rPr>
              <a:t>cifrata</a:t>
            </a:r>
            <a:r>
              <a:rPr lang="en-US" sz="3099">
                <a:solidFill>
                  <a:srgbClr val="FFFFFF"/>
                </a:solidFill>
                <a:latin typeface="Open Sans"/>
              </a:rPr>
              <a:t>.</a:t>
            </a:r>
          </a:p>
          <a:p>
            <a:pPr algn="l">
              <a:lnSpc>
                <a:spcPts val="4339"/>
              </a:lnSpc>
            </a:pPr>
          </a:p>
          <a:p>
            <a:pPr algn="l">
              <a:lnSpc>
                <a:spcPts val="4339"/>
              </a:lnSpc>
            </a:pPr>
            <a:r>
              <a:rPr lang="en-US" sz="3099">
                <a:solidFill>
                  <a:srgbClr val="FFFFFF"/>
                </a:solidFill>
                <a:latin typeface="Open Sans"/>
              </a:rPr>
              <a:t>I</a:t>
            </a:r>
            <a:r>
              <a:rPr lang="en-US" sz="3099">
                <a:solidFill>
                  <a:srgbClr val="FFFFFF"/>
                </a:solidFill>
                <a:latin typeface="Open Sans"/>
              </a:rPr>
              <a:t> tipi di algoritmi di </a:t>
            </a:r>
            <a:r>
              <a:rPr lang="en-US" sz="3099">
                <a:solidFill>
                  <a:srgbClr val="FFFFFF"/>
                </a:solidFill>
                <a:latin typeface="Open Sans Bold"/>
              </a:rPr>
              <a:t>cifratura </a:t>
            </a:r>
            <a:r>
              <a:rPr lang="en-US" sz="3099">
                <a:solidFill>
                  <a:srgbClr val="FFFFFF"/>
                </a:solidFill>
                <a:latin typeface="Open Sans"/>
              </a:rPr>
              <a:t>sono di tipo </a:t>
            </a:r>
            <a:r>
              <a:rPr lang="en-US" sz="3099">
                <a:solidFill>
                  <a:srgbClr val="FFFFFF"/>
                </a:solidFill>
                <a:latin typeface="Open Sans Bold"/>
              </a:rPr>
              <a:t>hash</a:t>
            </a:r>
            <a:r>
              <a:rPr lang="en-US" sz="3099">
                <a:solidFill>
                  <a:srgbClr val="FFFFFF"/>
                </a:solidFill>
                <a:latin typeface="Open Sans"/>
              </a:rPr>
              <a:t>.</a:t>
            </a:r>
          </a:p>
          <a:p>
            <a:pPr algn="l">
              <a:lnSpc>
                <a:spcPts val="4339"/>
              </a:lnSpc>
            </a:pPr>
          </a:p>
          <a:p>
            <a:pPr algn="l">
              <a:lnSpc>
                <a:spcPts val="4339"/>
              </a:lnSpc>
            </a:pPr>
            <a:r>
              <a:rPr lang="en-US" sz="3099">
                <a:solidFill>
                  <a:srgbClr val="FFFFFF"/>
                </a:solidFill>
                <a:latin typeface="Open Sans"/>
              </a:rPr>
              <a:t>G</a:t>
            </a:r>
            <a:r>
              <a:rPr lang="en-US" sz="3099">
                <a:solidFill>
                  <a:srgbClr val="FFFFFF"/>
                </a:solidFill>
                <a:latin typeface="Open Sans"/>
              </a:rPr>
              <a:t>li algoritmi </a:t>
            </a:r>
            <a:r>
              <a:rPr lang="en-US" sz="3099">
                <a:solidFill>
                  <a:srgbClr val="FFFFFF"/>
                </a:solidFill>
                <a:latin typeface="Open Sans Bold"/>
              </a:rPr>
              <a:t>hash</a:t>
            </a:r>
            <a:r>
              <a:rPr lang="en-US" sz="3099">
                <a:solidFill>
                  <a:srgbClr val="FFFFFF"/>
                </a:solidFill>
                <a:latin typeface="Open Sans"/>
              </a:rPr>
              <a:t> più utilizzati sono quelli della famiglia </a:t>
            </a:r>
            <a:r>
              <a:rPr lang="en-US" sz="3099">
                <a:solidFill>
                  <a:srgbClr val="FFFFFF"/>
                </a:solidFill>
                <a:latin typeface="Open Sans Bold"/>
              </a:rPr>
              <a:t>SHA </a:t>
            </a:r>
            <a:r>
              <a:rPr lang="en-US" sz="3099">
                <a:solidFill>
                  <a:srgbClr val="FFFFFF"/>
                </a:solidFill>
                <a:latin typeface="Open Sans"/>
              </a:rPr>
              <a:t>(Secure Hash Algorithm).</a:t>
            </a:r>
          </a:p>
          <a:p>
            <a:pPr algn="l">
              <a:lnSpc>
                <a:spcPts val="4339"/>
              </a:lnSpc>
            </a:pPr>
          </a:p>
          <a:p>
            <a:pPr algn="l">
              <a:lnSpc>
                <a:spcPts val="433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33933" y="2388184"/>
            <a:ext cx="6412371" cy="5510631"/>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285462" y="1886950"/>
            <a:ext cx="11058666" cy="6513099"/>
            <a:chOff x="0" y="0"/>
            <a:chExt cx="1185991" cy="698500"/>
          </a:xfrm>
        </p:grpSpPr>
        <p:sp>
          <p:nvSpPr>
            <p:cNvPr name="Freeform 8" id="8"/>
            <p:cNvSpPr/>
            <p:nvPr/>
          </p:nvSpPr>
          <p:spPr>
            <a:xfrm flipH="false" flipV="false" rot="0">
              <a:off x="0" y="0"/>
              <a:ext cx="1185991" cy="698500"/>
            </a:xfrm>
            <a:custGeom>
              <a:avLst/>
              <a:gdLst/>
              <a:ahLst/>
              <a:cxnLst/>
              <a:rect r="r" b="b" t="t" l="l"/>
              <a:pathLst>
                <a:path h="698500" w="1185991">
                  <a:moveTo>
                    <a:pt x="1185991" y="349250"/>
                  </a:moveTo>
                  <a:lnTo>
                    <a:pt x="982791" y="698500"/>
                  </a:lnTo>
                  <a:lnTo>
                    <a:pt x="203200" y="698500"/>
                  </a:lnTo>
                  <a:lnTo>
                    <a:pt x="0" y="349250"/>
                  </a:lnTo>
                  <a:lnTo>
                    <a:pt x="203200" y="0"/>
                  </a:lnTo>
                  <a:lnTo>
                    <a:pt x="982791" y="0"/>
                  </a:lnTo>
                  <a:lnTo>
                    <a:pt x="1185991" y="349250"/>
                  </a:lnTo>
                  <a:close/>
                </a:path>
              </a:pathLst>
            </a:custGeom>
            <a:blipFill>
              <a:blip r:embed="rId6"/>
              <a:stretch>
                <a:fillRect l="0" t="-15275" r="0" b="-15275"/>
              </a:stretch>
            </a:blipFill>
          </p:spPr>
        </p:sp>
      </p:grpSp>
      <p:sp>
        <p:nvSpPr>
          <p:cNvPr name="TextBox 9" id="9"/>
          <p:cNvSpPr txBox="true"/>
          <p:nvPr/>
        </p:nvSpPr>
        <p:spPr>
          <a:xfrm rot="0">
            <a:off x="10097619" y="2010359"/>
            <a:ext cx="7026349" cy="679450"/>
          </a:xfrm>
          <a:prstGeom prst="rect">
            <a:avLst/>
          </a:prstGeom>
        </p:spPr>
        <p:txBody>
          <a:bodyPr anchor="t" rtlCol="false" tIns="0" lIns="0" bIns="0" rIns="0">
            <a:spAutoFit/>
          </a:bodyPr>
          <a:lstStyle/>
          <a:p>
            <a:pPr algn="ctr">
              <a:lnSpc>
                <a:spcPts val="5599"/>
              </a:lnSpc>
              <a:spcBef>
                <a:spcPct val="0"/>
              </a:spcBef>
            </a:pPr>
            <a:r>
              <a:rPr lang="en-US" sz="3999">
                <a:solidFill>
                  <a:srgbClr val="63F1F9"/>
                </a:solidFill>
                <a:latin typeface="Open Sans Bold"/>
              </a:rPr>
              <a:t>Approfondimento</a:t>
            </a:r>
          </a:p>
        </p:txBody>
      </p:sp>
      <p:sp>
        <p:nvSpPr>
          <p:cNvPr name="TextBox 10" id="10"/>
          <p:cNvSpPr txBox="true"/>
          <p:nvPr/>
        </p:nvSpPr>
        <p:spPr>
          <a:xfrm rot="0">
            <a:off x="8933587" y="3146809"/>
            <a:ext cx="9354413" cy="2369820"/>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Open Sans"/>
              </a:rPr>
              <a:t>Le tecnologie di autenticazione e autorizzazione proteggono l'accesso alle risorse digitali con metodi come </a:t>
            </a:r>
            <a:r>
              <a:rPr lang="en-US" sz="2699">
                <a:solidFill>
                  <a:srgbClr val="FFFFFF"/>
                </a:solidFill>
                <a:latin typeface="Open Sans Bold"/>
              </a:rPr>
              <a:t>biometria, token di accesso e OAuth</a:t>
            </a:r>
            <a:r>
              <a:rPr lang="en-US" sz="2699">
                <a:solidFill>
                  <a:srgbClr val="FFFFFF"/>
                </a:solidFill>
                <a:latin typeface="Open Sans"/>
              </a:rPr>
              <a:t>. È importante adottare password robuste e gestire attentamente le credenziali per prevenire </a:t>
            </a:r>
            <a:r>
              <a:rPr lang="en-US" sz="2699">
                <a:solidFill>
                  <a:srgbClr val="FFFFFF"/>
                </a:solidFill>
                <a:latin typeface="Open Sans Bold"/>
              </a:rPr>
              <a:t>attacchi informatici.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70143" y="5896931"/>
            <a:ext cx="6973857" cy="3923246"/>
          </a:xfrm>
          <a:custGeom>
            <a:avLst/>
            <a:gdLst/>
            <a:ahLst/>
            <a:cxnLst/>
            <a:rect r="r" b="b" t="t" l="l"/>
            <a:pathLst>
              <a:path h="3923246" w="6973857">
                <a:moveTo>
                  <a:pt x="0" y="0"/>
                </a:moveTo>
                <a:lnTo>
                  <a:pt x="6973857" y="0"/>
                </a:lnTo>
                <a:lnTo>
                  <a:pt x="6973857" y="3923245"/>
                </a:lnTo>
                <a:lnTo>
                  <a:pt x="0" y="3923245"/>
                </a:lnTo>
                <a:lnTo>
                  <a:pt x="0" y="0"/>
                </a:lnTo>
                <a:close/>
              </a:path>
            </a:pathLst>
          </a:custGeom>
          <a:blipFill>
            <a:blip r:embed="rId2"/>
            <a:stretch>
              <a:fillRect l="0" t="0" r="0" b="0"/>
            </a:stretch>
          </a:blipFill>
        </p:spPr>
      </p:sp>
      <p:sp>
        <p:nvSpPr>
          <p:cNvPr name="Freeform 3" id="3"/>
          <p:cNvSpPr/>
          <p:nvPr/>
        </p:nvSpPr>
        <p:spPr>
          <a:xfrm flipH="false" flipV="false" rot="0">
            <a:off x="9626597" y="5825813"/>
            <a:ext cx="6999785" cy="4065481"/>
          </a:xfrm>
          <a:custGeom>
            <a:avLst/>
            <a:gdLst/>
            <a:ahLst/>
            <a:cxnLst/>
            <a:rect r="r" b="b" t="t" l="l"/>
            <a:pathLst>
              <a:path h="4065481" w="6999785">
                <a:moveTo>
                  <a:pt x="0" y="0"/>
                </a:moveTo>
                <a:lnTo>
                  <a:pt x="6999785" y="0"/>
                </a:lnTo>
                <a:lnTo>
                  <a:pt x="6999785" y="4065481"/>
                </a:lnTo>
                <a:lnTo>
                  <a:pt x="0" y="4065481"/>
                </a:lnTo>
                <a:lnTo>
                  <a:pt x="0" y="0"/>
                </a:lnTo>
                <a:close/>
              </a:path>
            </a:pathLst>
          </a:custGeom>
          <a:blipFill>
            <a:blip r:embed="rId3"/>
            <a:stretch>
              <a:fillRect l="-1883" t="0" r="-1883" b="0"/>
            </a:stretch>
          </a:blipFill>
        </p:spPr>
      </p:sp>
      <p:sp>
        <p:nvSpPr>
          <p:cNvPr name="TextBox 4" id="4"/>
          <p:cNvSpPr txBox="true"/>
          <p:nvPr/>
        </p:nvSpPr>
        <p:spPr>
          <a:xfrm rot="0">
            <a:off x="6794857" y="634364"/>
            <a:ext cx="4698285"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Approfondimenti</a:t>
            </a:r>
          </a:p>
        </p:txBody>
      </p:sp>
      <p:sp>
        <p:nvSpPr>
          <p:cNvPr name="TextBox 5" id="5"/>
          <p:cNvSpPr txBox="true"/>
          <p:nvPr/>
        </p:nvSpPr>
        <p:spPr>
          <a:xfrm rot="0">
            <a:off x="1661618" y="1743043"/>
            <a:ext cx="14964764" cy="3799088"/>
          </a:xfrm>
          <a:prstGeom prst="rect">
            <a:avLst/>
          </a:prstGeom>
        </p:spPr>
        <p:txBody>
          <a:bodyPr anchor="t" rtlCol="false" tIns="0" lIns="0" bIns="0" rIns="0">
            <a:spAutoFit/>
          </a:bodyPr>
          <a:lstStyle/>
          <a:p>
            <a:pPr algn="ctr">
              <a:lnSpc>
                <a:spcPts val="3751"/>
              </a:lnSpc>
            </a:pPr>
            <a:r>
              <a:rPr lang="en-US" sz="2679">
                <a:solidFill>
                  <a:srgbClr val="FFFFFF"/>
                </a:solidFill>
                <a:latin typeface="Open Sans Semi-Bold"/>
              </a:rPr>
              <a:t>1. MFA: L'autenticazione a più fattori utilizza due o più fattori per verificare l'identità, aggiungendo un livello di sicurezza extra rispetto all'autenticazione singola. </a:t>
            </a:r>
          </a:p>
          <a:p>
            <a:pPr algn="ctr">
              <a:lnSpc>
                <a:spcPts val="3751"/>
              </a:lnSpc>
            </a:pPr>
            <a:r>
              <a:rPr lang="en-US" sz="2679">
                <a:solidFill>
                  <a:srgbClr val="FFFFFF"/>
                </a:solidFill>
                <a:latin typeface="Open Sans Semi-Bold"/>
              </a:rPr>
              <a:t>2. SSO: </a:t>
            </a:r>
            <a:r>
              <a:rPr lang="en-US" sz="2679">
                <a:solidFill>
                  <a:srgbClr val="FFFFFF"/>
                </a:solidFill>
                <a:latin typeface="Open Sans Semi-Bold"/>
              </a:rPr>
              <a:t>Il Single Sign-On semplifica l'accesso a più sistemi con una sola credenziale. </a:t>
            </a:r>
          </a:p>
          <a:p>
            <a:pPr algn="ctr">
              <a:lnSpc>
                <a:spcPts val="3751"/>
              </a:lnSpc>
            </a:pPr>
            <a:r>
              <a:rPr lang="en-US" sz="2679">
                <a:solidFill>
                  <a:srgbClr val="FFFFFF"/>
                </a:solidFill>
                <a:latin typeface="Open Sans Semi-Bold"/>
              </a:rPr>
              <a:t>3. </a:t>
            </a:r>
            <a:r>
              <a:rPr lang="en-US" sz="2679">
                <a:solidFill>
                  <a:srgbClr val="FFFFFF"/>
                </a:solidFill>
                <a:latin typeface="Open Sans Semi-Bold"/>
              </a:rPr>
              <a:t>I token di autenticazione generano codici OTP per l'autenticazione a due fattori.               4. L'autenticazione basata su certificati sostituisce le password con certificati digitali.</a:t>
            </a:r>
          </a:p>
          <a:p>
            <a:pPr algn="ctr">
              <a:lnSpc>
                <a:spcPts val="3751"/>
              </a:lnSpc>
            </a:pPr>
            <a:r>
              <a:rPr lang="en-US" sz="2679">
                <a:solidFill>
                  <a:srgbClr val="FFFFFF"/>
                </a:solidFill>
                <a:latin typeface="Open Sans Semi-Bold"/>
              </a:rPr>
              <a:t>5.</a:t>
            </a:r>
            <a:r>
              <a:rPr lang="en-US" sz="2679">
                <a:solidFill>
                  <a:srgbClr val="FFFFFF"/>
                </a:solidFill>
                <a:latin typeface="Open Sans Semi-Bold"/>
              </a:rPr>
              <a:t> I protocolli come Kerberos, LDAP, OAuth e OpenID Connect gestiscono l'autenticazione nelle reti informatiche. Bisogna implementare pratiche sicure di gestione delle credenziali, inclusa l'uso di password complesse e la rotazione regolare.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857679" y="5953730"/>
            <a:ext cx="9060628" cy="3642688"/>
            <a:chOff x="0" y="0"/>
            <a:chExt cx="5365171" cy="2156985"/>
          </a:xfrm>
        </p:grpSpPr>
        <p:sp>
          <p:nvSpPr>
            <p:cNvPr name="Freeform 6" id="6"/>
            <p:cNvSpPr/>
            <p:nvPr/>
          </p:nvSpPr>
          <p:spPr>
            <a:xfrm flipH="false" flipV="false" rot="0">
              <a:off x="0" y="0"/>
              <a:ext cx="5365171" cy="2156985"/>
            </a:xfrm>
            <a:custGeom>
              <a:avLst/>
              <a:gdLst/>
              <a:ahLst/>
              <a:cxnLst/>
              <a:rect r="r" b="b" t="t" l="l"/>
              <a:pathLst>
                <a:path h="2156985" w="5365171">
                  <a:moveTo>
                    <a:pt x="0" y="0"/>
                  </a:moveTo>
                  <a:lnTo>
                    <a:pt x="5365171" y="0"/>
                  </a:lnTo>
                  <a:lnTo>
                    <a:pt x="5365171" y="2156985"/>
                  </a:lnTo>
                  <a:lnTo>
                    <a:pt x="0" y="2156985"/>
                  </a:lnTo>
                  <a:close/>
                </a:path>
              </a:pathLst>
            </a:custGeom>
            <a:solidFill>
              <a:srgbClr val="E4FDFD"/>
            </a:solidFill>
            <a:ln cap="sq">
              <a:noFill/>
              <a:prstDash val="solid"/>
              <a:miter/>
            </a:ln>
          </p:spPr>
        </p:sp>
        <p:sp>
          <p:nvSpPr>
            <p:cNvPr name="TextBox 7" id="7"/>
            <p:cNvSpPr txBox="true"/>
            <p:nvPr/>
          </p:nvSpPr>
          <p:spPr>
            <a:xfrm>
              <a:off x="0" y="-19050"/>
              <a:ext cx="5365171" cy="2176035"/>
            </a:xfrm>
            <a:prstGeom prst="rect">
              <a:avLst/>
            </a:prstGeom>
          </p:spPr>
          <p:txBody>
            <a:bodyPr anchor="ctr" rtlCol="false" tIns="17392" lIns="17392" bIns="17392" rIns="17392"/>
            <a:lstStyle/>
            <a:p>
              <a:pPr algn="ctr">
                <a:lnSpc>
                  <a:spcPts val="910"/>
                </a:lnSpc>
              </a:pPr>
            </a:p>
          </p:txBody>
        </p:sp>
      </p:grpSp>
      <p:grpSp>
        <p:nvGrpSpPr>
          <p:cNvPr name="Group 8" id="8"/>
          <p:cNvGrpSpPr/>
          <p:nvPr/>
        </p:nvGrpSpPr>
        <p:grpSpPr>
          <a:xfrm rot="0">
            <a:off x="2512478" y="2125225"/>
            <a:ext cx="8587623" cy="3522584"/>
            <a:chOff x="0" y="0"/>
            <a:chExt cx="5085084" cy="2085867"/>
          </a:xfrm>
        </p:grpSpPr>
        <p:sp>
          <p:nvSpPr>
            <p:cNvPr name="Freeform 9" id="9"/>
            <p:cNvSpPr/>
            <p:nvPr/>
          </p:nvSpPr>
          <p:spPr>
            <a:xfrm flipH="false" flipV="false" rot="0">
              <a:off x="0" y="0"/>
              <a:ext cx="5085085" cy="2085867"/>
            </a:xfrm>
            <a:custGeom>
              <a:avLst/>
              <a:gdLst/>
              <a:ahLst/>
              <a:cxnLst/>
              <a:rect r="r" b="b" t="t" l="l"/>
              <a:pathLst>
                <a:path h="2085867" w="5085085">
                  <a:moveTo>
                    <a:pt x="0" y="0"/>
                  </a:moveTo>
                  <a:lnTo>
                    <a:pt x="5085085" y="0"/>
                  </a:lnTo>
                  <a:lnTo>
                    <a:pt x="5085085" y="2085867"/>
                  </a:lnTo>
                  <a:lnTo>
                    <a:pt x="0" y="2085867"/>
                  </a:lnTo>
                  <a:close/>
                </a:path>
              </a:pathLst>
            </a:custGeom>
            <a:solidFill>
              <a:srgbClr val="E4FDFD"/>
            </a:solidFill>
            <a:ln cap="sq">
              <a:noFill/>
              <a:prstDash val="solid"/>
              <a:miter/>
            </a:ln>
          </p:spPr>
        </p:sp>
        <p:sp>
          <p:nvSpPr>
            <p:cNvPr name="TextBox 10" id="10"/>
            <p:cNvSpPr txBox="true"/>
            <p:nvPr/>
          </p:nvSpPr>
          <p:spPr>
            <a:xfrm>
              <a:off x="0" y="-19050"/>
              <a:ext cx="5085084" cy="2104917"/>
            </a:xfrm>
            <a:prstGeom prst="rect">
              <a:avLst/>
            </a:prstGeom>
          </p:spPr>
          <p:txBody>
            <a:bodyPr anchor="ctr" rtlCol="false" tIns="17392" lIns="17392" bIns="17392" rIns="17392"/>
            <a:lstStyle/>
            <a:p>
              <a:pPr algn="ctr">
                <a:lnSpc>
                  <a:spcPts val="910"/>
                </a:lnSpc>
              </a:pPr>
            </a:p>
          </p:txBody>
        </p:sp>
      </p:grpSp>
      <p:sp>
        <p:nvSpPr>
          <p:cNvPr name="Freeform 11" id="11"/>
          <p:cNvSpPr/>
          <p:nvPr/>
        </p:nvSpPr>
        <p:spPr>
          <a:xfrm flipH="false" flipV="false" rot="0">
            <a:off x="1665289" y="1084259"/>
            <a:ext cx="2345546" cy="2345546"/>
          </a:xfrm>
          <a:custGeom>
            <a:avLst/>
            <a:gdLst/>
            <a:ahLst/>
            <a:cxnLst/>
            <a:rect r="r" b="b" t="t" l="l"/>
            <a:pathLst>
              <a:path h="2345546" w="2345546">
                <a:moveTo>
                  <a:pt x="0" y="0"/>
                </a:moveTo>
                <a:lnTo>
                  <a:pt x="2345546" y="0"/>
                </a:lnTo>
                <a:lnTo>
                  <a:pt x="2345546" y="2345547"/>
                </a:lnTo>
                <a:lnTo>
                  <a:pt x="0" y="2345547"/>
                </a:lnTo>
                <a:lnTo>
                  <a:pt x="0" y="0"/>
                </a:lnTo>
                <a:close/>
              </a:path>
            </a:pathLst>
          </a:custGeom>
          <a:blipFill>
            <a:blip r:embed="rId7"/>
            <a:stretch>
              <a:fillRect l="0" t="0" r="0" b="0"/>
            </a:stretch>
          </a:blipFill>
        </p:spPr>
      </p:sp>
      <p:sp>
        <p:nvSpPr>
          <p:cNvPr name="Freeform 12" id="12"/>
          <p:cNvSpPr/>
          <p:nvPr/>
        </p:nvSpPr>
        <p:spPr>
          <a:xfrm flipH="false" flipV="false" rot="0">
            <a:off x="15261153" y="4701871"/>
            <a:ext cx="2116908" cy="2116908"/>
          </a:xfrm>
          <a:custGeom>
            <a:avLst/>
            <a:gdLst/>
            <a:ahLst/>
            <a:cxnLst/>
            <a:rect r="r" b="b" t="t" l="l"/>
            <a:pathLst>
              <a:path h="2116908" w="2116908">
                <a:moveTo>
                  <a:pt x="0" y="0"/>
                </a:moveTo>
                <a:lnTo>
                  <a:pt x="2116908" y="0"/>
                </a:lnTo>
                <a:lnTo>
                  <a:pt x="2116908" y="2116908"/>
                </a:lnTo>
                <a:lnTo>
                  <a:pt x="0" y="2116908"/>
                </a:lnTo>
                <a:lnTo>
                  <a:pt x="0" y="0"/>
                </a:lnTo>
                <a:close/>
              </a:path>
            </a:pathLst>
          </a:custGeom>
          <a:blipFill>
            <a:blip r:embed="rId8"/>
            <a:stretch>
              <a:fillRect l="0" t="0" r="0" b="0"/>
            </a:stretch>
          </a:blipFill>
        </p:spPr>
      </p:sp>
      <p:sp>
        <p:nvSpPr>
          <p:cNvPr name="TextBox 13" id="13"/>
          <p:cNvSpPr txBox="true"/>
          <p:nvPr/>
        </p:nvSpPr>
        <p:spPr>
          <a:xfrm rot="0">
            <a:off x="5836196" y="634996"/>
            <a:ext cx="6210682" cy="756849"/>
          </a:xfrm>
          <a:prstGeom prst="rect">
            <a:avLst/>
          </a:prstGeom>
        </p:spPr>
        <p:txBody>
          <a:bodyPr anchor="t" rtlCol="false" tIns="0" lIns="0" bIns="0" rIns="0">
            <a:spAutoFit/>
          </a:bodyPr>
          <a:lstStyle/>
          <a:p>
            <a:pPr algn="ctr">
              <a:lnSpc>
                <a:spcPts val="6290"/>
              </a:lnSpc>
              <a:spcBef>
                <a:spcPct val="0"/>
              </a:spcBef>
            </a:pPr>
            <a:r>
              <a:rPr lang="en-US" sz="4492">
                <a:solidFill>
                  <a:srgbClr val="63F1F9"/>
                </a:solidFill>
                <a:latin typeface="Open Sans Bold"/>
              </a:rPr>
              <a:t>Curiosità </a:t>
            </a:r>
          </a:p>
        </p:txBody>
      </p:sp>
      <p:sp>
        <p:nvSpPr>
          <p:cNvPr name="TextBox 14" id="14"/>
          <p:cNvSpPr txBox="true"/>
          <p:nvPr/>
        </p:nvSpPr>
        <p:spPr>
          <a:xfrm rot="0">
            <a:off x="8943584" y="6301818"/>
            <a:ext cx="6888820" cy="390247"/>
          </a:xfrm>
          <a:prstGeom prst="rect">
            <a:avLst/>
          </a:prstGeom>
        </p:spPr>
        <p:txBody>
          <a:bodyPr anchor="t" rtlCol="false" tIns="0" lIns="0" bIns="0" rIns="0">
            <a:spAutoFit/>
          </a:bodyPr>
          <a:lstStyle/>
          <a:p>
            <a:pPr algn="ctr">
              <a:lnSpc>
                <a:spcPts val="2989"/>
              </a:lnSpc>
            </a:pPr>
            <a:r>
              <a:rPr lang="en-US" sz="2989" spc="128">
                <a:solidFill>
                  <a:srgbClr val="0A4C9E"/>
                </a:solidFill>
                <a:latin typeface="Chau Philomene"/>
              </a:rPr>
              <a:t>QUANDO CAMBIARE LA PASSWORD:</a:t>
            </a:r>
          </a:p>
        </p:txBody>
      </p:sp>
      <p:sp>
        <p:nvSpPr>
          <p:cNvPr name="TextBox 15" id="15"/>
          <p:cNvSpPr txBox="true"/>
          <p:nvPr/>
        </p:nvSpPr>
        <p:spPr>
          <a:xfrm rot="0">
            <a:off x="8689516" y="6980704"/>
            <a:ext cx="7396955" cy="2424016"/>
          </a:xfrm>
          <a:prstGeom prst="rect">
            <a:avLst/>
          </a:prstGeom>
        </p:spPr>
        <p:txBody>
          <a:bodyPr anchor="t" rtlCol="false" tIns="0" lIns="0" bIns="0" rIns="0">
            <a:spAutoFit/>
          </a:bodyPr>
          <a:lstStyle/>
          <a:p>
            <a:pPr algn="ctr">
              <a:lnSpc>
                <a:spcPts val="2772"/>
              </a:lnSpc>
            </a:pPr>
            <a:r>
              <a:rPr lang="en-US" sz="2772" spc="-55">
                <a:solidFill>
                  <a:srgbClr val="000000"/>
                </a:solidFill>
                <a:latin typeface="Cardo Bold"/>
              </a:rPr>
              <a:t> </a:t>
            </a:r>
            <a:r>
              <a:rPr lang="en-US" sz="2772" spc="-55">
                <a:solidFill>
                  <a:srgbClr val="000000"/>
                </a:solidFill>
                <a:latin typeface="Cardo Bold"/>
              </a:rPr>
              <a:t>-Seguito di una notifica di violazione dei dati</a:t>
            </a:r>
          </a:p>
          <a:p>
            <a:pPr algn="ctr">
              <a:lnSpc>
                <a:spcPts val="2772"/>
              </a:lnSpc>
            </a:pPr>
            <a:r>
              <a:rPr lang="en-US" sz="2772" spc="-55">
                <a:solidFill>
                  <a:srgbClr val="000000"/>
                </a:solidFill>
                <a:latin typeface="Cardo Bold"/>
              </a:rPr>
              <a:t>-Dopo aver condiviso la password</a:t>
            </a:r>
          </a:p>
          <a:p>
            <a:pPr algn="ctr">
              <a:lnSpc>
                <a:spcPts val="2772"/>
              </a:lnSpc>
            </a:pPr>
            <a:r>
              <a:rPr lang="en-US" sz="2772" spc="-55">
                <a:solidFill>
                  <a:srgbClr val="000000"/>
                </a:solidFill>
                <a:latin typeface="Cardo Bold"/>
              </a:rPr>
              <a:t>-Se si osserva un'attività insolita dell'account</a:t>
            </a:r>
          </a:p>
          <a:p>
            <a:pPr algn="ctr">
              <a:lnSpc>
                <a:spcPts val="2772"/>
              </a:lnSpc>
            </a:pPr>
            <a:r>
              <a:rPr lang="en-US" sz="2772" spc="-55">
                <a:solidFill>
                  <a:srgbClr val="000000"/>
                </a:solidFill>
                <a:latin typeface="Cardo Bold"/>
              </a:rPr>
              <a:t>-Transizione post-dispositivo o servizio</a:t>
            </a:r>
          </a:p>
          <a:p>
            <a:pPr algn="ctr">
              <a:lnSpc>
                <a:spcPts val="2772"/>
              </a:lnSpc>
            </a:pPr>
            <a:r>
              <a:rPr lang="en-US" sz="2772" spc="-55">
                <a:solidFill>
                  <a:srgbClr val="000000"/>
                </a:solidFill>
                <a:latin typeface="Cardo Bold"/>
              </a:rPr>
              <a:t>-Quando una password è semplice o comunemente usata</a:t>
            </a:r>
          </a:p>
          <a:p>
            <a:pPr algn="ctr">
              <a:lnSpc>
                <a:spcPts val="2772"/>
              </a:lnSpc>
            </a:pPr>
          </a:p>
        </p:txBody>
      </p:sp>
      <p:sp>
        <p:nvSpPr>
          <p:cNvPr name="TextBox 16" id="16"/>
          <p:cNvSpPr txBox="true"/>
          <p:nvPr/>
        </p:nvSpPr>
        <p:spPr>
          <a:xfrm rot="0">
            <a:off x="5520492" y="2314183"/>
            <a:ext cx="3215144" cy="376930"/>
          </a:xfrm>
          <a:prstGeom prst="rect">
            <a:avLst/>
          </a:prstGeom>
        </p:spPr>
        <p:txBody>
          <a:bodyPr anchor="t" rtlCol="false" tIns="0" lIns="0" bIns="0" rIns="0">
            <a:spAutoFit/>
          </a:bodyPr>
          <a:lstStyle/>
          <a:p>
            <a:pPr algn="ctr">
              <a:lnSpc>
                <a:spcPts val="2935"/>
              </a:lnSpc>
            </a:pPr>
            <a:r>
              <a:rPr lang="en-US" sz="2935" spc="126">
                <a:solidFill>
                  <a:srgbClr val="0C7A6D"/>
                </a:solidFill>
                <a:latin typeface="Chau Philomene"/>
              </a:rPr>
              <a:t>TIPI DI ATTACCHI:</a:t>
            </a:r>
          </a:p>
        </p:txBody>
      </p:sp>
      <p:sp>
        <p:nvSpPr>
          <p:cNvPr name="TextBox 17" id="17"/>
          <p:cNvSpPr txBox="true"/>
          <p:nvPr/>
        </p:nvSpPr>
        <p:spPr>
          <a:xfrm rot="0">
            <a:off x="4939137" y="2856230"/>
            <a:ext cx="4377854" cy="2887950"/>
          </a:xfrm>
          <a:prstGeom prst="rect">
            <a:avLst/>
          </a:prstGeom>
        </p:spPr>
        <p:txBody>
          <a:bodyPr anchor="t" rtlCol="false" tIns="0" lIns="0" bIns="0" rIns="0">
            <a:spAutoFit/>
          </a:bodyPr>
          <a:lstStyle/>
          <a:p>
            <a:pPr algn="ctr">
              <a:lnSpc>
                <a:spcPts val="2889"/>
              </a:lnSpc>
            </a:pPr>
            <a:r>
              <a:rPr lang="en-US" sz="2889">
                <a:solidFill>
                  <a:srgbClr val="000000"/>
                </a:solidFill>
                <a:latin typeface="Cardo Bold"/>
              </a:rPr>
              <a:t>-Phishing</a:t>
            </a:r>
          </a:p>
          <a:p>
            <a:pPr algn="ctr">
              <a:lnSpc>
                <a:spcPts val="2889"/>
              </a:lnSpc>
            </a:pPr>
            <a:r>
              <a:rPr lang="en-US" sz="2889">
                <a:solidFill>
                  <a:srgbClr val="000000"/>
                </a:solidFill>
                <a:latin typeface="Cardo Bold"/>
              </a:rPr>
              <a:t>-Forza bruta</a:t>
            </a:r>
          </a:p>
          <a:p>
            <a:pPr algn="ctr">
              <a:lnSpc>
                <a:spcPts val="2889"/>
              </a:lnSpc>
            </a:pPr>
            <a:r>
              <a:rPr lang="en-US" sz="2889">
                <a:solidFill>
                  <a:srgbClr val="000000"/>
                </a:solidFill>
                <a:latin typeface="Cardo Bold"/>
              </a:rPr>
              <a:t>-Keylogger</a:t>
            </a:r>
          </a:p>
          <a:p>
            <a:pPr algn="ctr">
              <a:lnSpc>
                <a:spcPts val="2889"/>
              </a:lnSpc>
            </a:pPr>
            <a:r>
              <a:rPr lang="en-US" sz="2889">
                <a:solidFill>
                  <a:srgbClr val="000000"/>
                </a:solidFill>
                <a:latin typeface="Cardo Bold"/>
              </a:rPr>
              <a:t>-WiFi pubblico</a:t>
            </a:r>
          </a:p>
          <a:p>
            <a:pPr algn="ctr">
              <a:lnSpc>
                <a:spcPts val="2889"/>
              </a:lnSpc>
            </a:pPr>
            <a:r>
              <a:rPr lang="en-US" sz="2889">
                <a:solidFill>
                  <a:srgbClr val="000000"/>
                </a:solidFill>
                <a:latin typeface="Cardo Bold"/>
              </a:rPr>
              <a:t>-Ingegneria sociale</a:t>
            </a:r>
          </a:p>
          <a:p>
            <a:pPr algn="ctr">
              <a:lnSpc>
                <a:spcPts val="2889"/>
              </a:lnSpc>
            </a:pPr>
            <a:r>
              <a:rPr lang="en-US" sz="2889">
                <a:solidFill>
                  <a:srgbClr val="000000"/>
                </a:solidFill>
                <a:latin typeface="Cardo Bold"/>
              </a:rPr>
              <a:t>-Password abusate</a:t>
            </a:r>
          </a:p>
          <a:p>
            <a:pPr algn="ctr">
              <a:lnSpc>
                <a:spcPts val="2889"/>
              </a:lnSpc>
            </a:pPr>
            <a:r>
              <a:rPr lang="en-US" sz="2889">
                <a:solidFill>
                  <a:srgbClr val="000000"/>
                </a:solidFill>
                <a:latin typeface="Cardo Bold"/>
              </a:rPr>
              <a:t>-Malware e spyware</a:t>
            </a:r>
          </a:p>
          <a:p>
            <a:pPr algn="ctr">
              <a:lnSpc>
                <a:spcPts val="2889"/>
              </a:lnSpc>
            </a:pPr>
          </a:p>
        </p:txBody>
      </p:sp>
      <p:sp>
        <p:nvSpPr>
          <p:cNvPr name="TextBox 18" id="18"/>
          <p:cNvSpPr txBox="true"/>
          <p:nvPr/>
        </p:nvSpPr>
        <p:spPr>
          <a:xfrm rot="0">
            <a:off x="3290378" y="9758343"/>
            <a:ext cx="11707244" cy="3565517"/>
          </a:xfrm>
          <a:prstGeom prst="rect">
            <a:avLst/>
          </a:prstGeom>
        </p:spPr>
        <p:txBody>
          <a:bodyPr anchor="t" rtlCol="false" tIns="0" lIns="0" bIns="0" rIns="0">
            <a:spAutoFit/>
          </a:bodyPr>
          <a:lstStyle/>
          <a:p>
            <a:pPr algn="ctr">
              <a:lnSpc>
                <a:spcPts val="2732"/>
              </a:lnSpc>
            </a:pPr>
            <a:r>
              <a:rPr lang="en-US" sz="1951">
                <a:solidFill>
                  <a:srgbClr val="FFFFFF"/>
                </a:solidFill>
                <a:latin typeface="Open Sans"/>
              </a:rPr>
              <a:t>https://ironvest.com/blog/how-often-should-you-change-your-password/</a:t>
            </a:r>
          </a:p>
          <a:p>
            <a:pPr algn="ctr">
              <a:lnSpc>
                <a:spcPts val="2732"/>
              </a:lnSpc>
            </a:pPr>
          </a:p>
          <a:p>
            <a:pPr algn="ctr">
              <a:lnSpc>
                <a:spcPts val="2732"/>
              </a:lnSpc>
            </a:pPr>
          </a:p>
          <a:p>
            <a:pPr algn="ctr">
              <a:lnSpc>
                <a:spcPts val="2190"/>
              </a:lnSpc>
            </a:pPr>
          </a:p>
          <a:p>
            <a:pPr algn="ctr">
              <a:lnSpc>
                <a:spcPts val="2190"/>
              </a:lnSpc>
            </a:pPr>
          </a:p>
          <a:p>
            <a:pPr algn="ctr">
              <a:lnSpc>
                <a:spcPts val="2628"/>
              </a:lnSpc>
            </a:pPr>
          </a:p>
          <a:p>
            <a:pPr algn="ctr">
              <a:lnSpc>
                <a:spcPts val="2628"/>
              </a:lnSpc>
            </a:pPr>
          </a:p>
          <a:p>
            <a:pPr algn="ctr">
              <a:lnSpc>
                <a:spcPts val="2628"/>
              </a:lnSpc>
            </a:pPr>
          </a:p>
          <a:p>
            <a:pPr algn="ctr">
              <a:lnSpc>
                <a:spcPts val="2628"/>
              </a:lnSpc>
            </a:pPr>
          </a:p>
          <a:p>
            <a:pPr algn="ctr">
              <a:lnSpc>
                <a:spcPts val="2628"/>
              </a:lnSpc>
            </a:pPr>
          </a:p>
          <a:p>
            <a:pPr algn="ctr">
              <a:lnSpc>
                <a:spcPts val="262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996104" y="5923432"/>
            <a:ext cx="8909346" cy="3461818"/>
            <a:chOff x="0" y="0"/>
            <a:chExt cx="5275590" cy="2049885"/>
          </a:xfrm>
        </p:grpSpPr>
        <p:sp>
          <p:nvSpPr>
            <p:cNvPr name="Freeform 5" id="5"/>
            <p:cNvSpPr/>
            <p:nvPr/>
          </p:nvSpPr>
          <p:spPr>
            <a:xfrm flipH="false" flipV="false" rot="0">
              <a:off x="0" y="0"/>
              <a:ext cx="5275590" cy="2049885"/>
            </a:xfrm>
            <a:custGeom>
              <a:avLst/>
              <a:gdLst/>
              <a:ahLst/>
              <a:cxnLst/>
              <a:rect r="r" b="b" t="t" l="l"/>
              <a:pathLst>
                <a:path h="2049885" w="5275590">
                  <a:moveTo>
                    <a:pt x="0" y="0"/>
                  </a:moveTo>
                  <a:lnTo>
                    <a:pt x="5275590" y="0"/>
                  </a:lnTo>
                  <a:lnTo>
                    <a:pt x="5275590" y="2049885"/>
                  </a:lnTo>
                  <a:lnTo>
                    <a:pt x="0" y="2049885"/>
                  </a:lnTo>
                  <a:close/>
                </a:path>
              </a:pathLst>
            </a:custGeom>
            <a:solidFill>
              <a:srgbClr val="E4FDFD"/>
            </a:solidFill>
            <a:ln cap="sq">
              <a:noFill/>
              <a:prstDash val="solid"/>
              <a:miter/>
            </a:ln>
          </p:spPr>
        </p:sp>
        <p:sp>
          <p:nvSpPr>
            <p:cNvPr name="TextBox 6" id="6"/>
            <p:cNvSpPr txBox="true"/>
            <p:nvPr/>
          </p:nvSpPr>
          <p:spPr>
            <a:xfrm>
              <a:off x="0" y="-19050"/>
              <a:ext cx="5275590" cy="2068935"/>
            </a:xfrm>
            <a:prstGeom prst="rect">
              <a:avLst/>
            </a:prstGeom>
          </p:spPr>
          <p:txBody>
            <a:bodyPr anchor="ctr" rtlCol="false" tIns="17392" lIns="17392" bIns="17392" rIns="17392"/>
            <a:lstStyle/>
            <a:p>
              <a:pPr algn="ctr">
                <a:lnSpc>
                  <a:spcPts val="910"/>
                </a:lnSpc>
              </a:pPr>
            </a:p>
          </p:txBody>
        </p:sp>
      </p:grpSp>
      <p:grpSp>
        <p:nvGrpSpPr>
          <p:cNvPr name="Group 7" id="7"/>
          <p:cNvGrpSpPr/>
          <p:nvPr/>
        </p:nvGrpSpPr>
        <p:grpSpPr>
          <a:xfrm rot="0">
            <a:off x="3656153" y="1988874"/>
            <a:ext cx="8390724" cy="3248974"/>
            <a:chOff x="0" y="0"/>
            <a:chExt cx="4968493" cy="1923851"/>
          </a:xfrm>
        </p:grpSpPr>
        <p:sp>
          <p:nvSpPr>
            <p:cNvPr name="Freeform 8" id="8"/>
            <p:cNvSpPr/>
            <p:nvPr/>
          </p:nvSpPr>
          <p:spPr>
            <a:xfrm flipH="false" flipV="false" rot="0">
              <a:off x="0" y="0"/>
              <a:ext cx="4968493" cy="1923851"/>
            </a:xfrm>
            <a:custGeom>
              <a:avLst/>
              <a:gdLst/>
              <a:ahLst/>
              <a:cxnLst/>
              <a:rect r="r" b="b" t="t" l="l"/>
              <a:pathLst>
                <a:path h="1923851" w="4968493">
                  <a:moveTo>
                    <a:pt x="0" y="0"/>
                  </a:moveTo>
                  <a:lnTo>
                    <a:pt x="4968493" y="0"/>
                  </a:lnTo>
                  <a:lnTo>
                    <a:pt x="4968493" y="1923851"/>
                  </a:lnTo>
                  <a:lnTo>
                    <a:pt x="0" y="1923851"/>
                  </a:lnTo>
                  <a:close/>
                </a:path>
              </a:pathLst>
            </a:custGeom>
            <a:solidFill>
              <a:srgbClr val="E4FDFD"/>
            </a:solidFill>
            <a:ln cap="sq">
              <a:noFill/>
              <a:prstDash val="solid"/>
              <a:miter/>
            </a:ln>
          </p:spPr>
        </p:sp>
        <p:sp>
          <p:nvSpPr>
            <p:cNvPr name="TextBox 9" id="9"/>
            <p:cNvSpPr txBox="true"/>
            <p:nvPr/>
          </p:nvSpPr>
          <p:spPr>
            <a:xfrm>
              <a:off x="0" y="-19050"/>
              <a:ext cx="4968493" cy="1942901"/>
            </a:xfrm>
            <a:prstGeom prst="rect">
              <a:avLst/>
            </a:prstGeom>
          </p:spPr>
          <p:txBody>
            <a:bodyPr anchor="ctr" rtlCol="false" tIns="17392" lIns="17392" bIns="17392" rIns="17392"/>
            <a:lstStyle/>
            <a:p>
              <a:pPr algn="ctr">
                <a:lnSpc>
                  <a:spcPts val="910"/>
                </a:lnSpc>
              </a:pPr>
            </a:p>
          </p:txBody>
        </p:sp>
      </p:grpSp>
      <p:sp>
        <p:nvSpPr>
          <p:cNvPr name="Freeform 10" id="10"/>
          <p:cNvSpPr/>
          <p:nvPr/>
        </p:nvSpPr>
        <p:spPr>
          <a:xfrm flipH="false" flipV="false" rot="0">
            <a:off x="14613988" y="4713757"/>
            <a:ext cx="2221645" cy="2221645"/>
          </a:xfrm>
          <a:custGeom>
            <a:avLst/>
            <a:gdLst/>
            <a:ahLst/>
            <a:cxnLst/>
            <a:rect r="r" b="b" t="t" l="l"/>
            <a:pathLst>
              <a:path h="2221645" w="2221645">
                <a:moveTo>
                  <a:pt x="0" y="0"/>
                </a:moveTo>
                <a:lnTo>
                  <a:pt x="2221645" y="0"/>
                </a:lnTo>
                <a:lnTo>
                  <a:pt x="2221645" y="2221645"/>
                </a:lnTo>
                <a:lnTo>
                  <a:pt x="0" y="2221645"/>
                </a:lnTo>
                <a:lnTo>
                  <a:pt x="0" y="0"/>
                </a:lnTo>
                <a:close/>
              </a:path>
            </a:pathLst>
          </a:custGeom>
          <a:blipFill>
            <a:blip r:embed="rId6"/>
            <a:stretch>
              <a:fillRect l="0" t="0" r="0" b="0"/>
            </a:stretch>
          </a:blipFill>
        </p:spPr>
      </p:sp>
      <p:sp>
        <p:nvSpPr>
          <p:cNvPr name="Freeform 11" id="11"/>
          <p:cNvSpPr/>
          <p:nvPr/>
        </p:nvSpPr>
        <p:spPr>
          <a:xfrm flipH="false" flipV="false" rot="0">
            <a:off x="2156176" y="817494"/>
            <a:ext cx="2412903" cy="2412903"/>
          </a:xfrm>
          <a:custGeom>
            <a:avLst/>
            <a:gdLst/>
            <a:ahLst/>
            <a:cxnLst/>
            <a:rect r="r" b="b" t="t" l="l"/>
            <a:pathLst>
              <a:path h="2412903" w="2412903">
                <a:moveTo>
                  <a:pt x="0" y="0"/>
                </a:moveTo>
                <a:lnTo>
                  <a:pt x="2412904" y="0"/>
                </a:lnTo>
                <a:lnTo>
                  <a:pt x="2412904" y="2412903"/>
                </a:lnTo>
                <a:lnTo>
                  <a:pt x="0" y="2412903"/>
                </a:lnTo>
                <a:lnTo>
                  <a:pt x="0" y="0"/>
                </a:lnTo>
                <a:close/>
              </a:path>
            </a:pathLst>
          </a:custGeom>
          <a:blipFill>
            <a:blip r:embed="rId7"/>
            <a:stretch>
              <a:fillRect l="0" t="0" r="0" b="0"/>
            </a:stretch>
          </a:blipFill>
        </p:spPr>
      </p:sp>
      <p:sp>
        <p:nvSpPr>
          <p:cNvPr name="TextBox 12" id="12"/>
          <p:cNvSpPr txBox="true"/>
          <p:nvPr/>
        </p:nvSpPr>
        <p:spPr>
          <a:xfrm rot="0">
            <a:off x="3023118" y="9796879"/>
            <a:ext cx="12241764" cy="3140606"/>
          </a:xfrm>
          <a:prstGeom prst="rect">
            <a:avLst/>
          </a:prstGeom>
        </p:spPr>
        <p:txBody>
          <a:bodyPr anchor="t" rtlCol="false" tIns="0" lIns="0" bIns="0" rIns="0">
            <a:spAutoFit/>
          </a:bodyPr>
          <a:lstStyle/>
          <a:p>
            <a:pPr algn="ctr">
              <a:lnSpc>
                <a:spcPts val="2824"/>
              </a:lnSpc>
            </a:pPr>
            <a:r>
              <a:rPr lang="en-US" sz="2017">
                <a:solidFill>
                  <a:srgbClr val="FFFFFF"/>
                </a:solidFill>
                <a:latin typeface="Open Sans"/>
              </a:rPr>
              <a:t>https://ironvest.com/blog/how-often-should-you-change-your-password/</a:t>
            </a:r>
          </a:p>
          <a:p>
            <a:pPr algn="ctr">
              <a:lnSpc>
                <a:spcPts val="2824"/>
              </a:lnSpc>
            </a:pPr>
          </a:p>
          <a:p>
            <a:pPr algn="ctr">
              <a:lnSpc>
                <a:spcPts val="2824"/>
              </a:lnSpc>
            </a:pPr>
          </a:p>
          <a:p>
            <a:pPr algn="ctr">
              <a:lnSpc>
                <a:spcPts val="2824"/>
              </a:lnSpc>
            </a:pPr>
          </a:p>
          <a:p>
            <a:pPr algn="ctr">
              <a:lnSpc>
                <a:spcPts val="2824"/>
              </a:lnSpc>
            </a:pPr>
          </a:p>
          <a:p>
            <a:pPr algn="ctr">
              <a:lnSpc>
                <a:spcPts val="2824"/>
              </a:lnSpc>
            </a:pPr>
          </a:p>
          <a:p>
            <a:pPr algn="ctr">
              <a:lnSpc>
                <a:spcPts val="2717"/>
              </a:lnSpc>
            </a:pPr>
          </a:p>
          <a:p>
            <a:pPr algn="ctr">
              <a:lnSpc>
                <a:spcPts val="2717"/>
              </a:lnSpc>
            </a:pPr>
          </a:p>
          <a:p>
            <a:pPr algn="ctr">
              <a:lnSpc>
                <a:spcPts val="2717"/>
              </a:lnSpc>
              <a:spcBef>
                <a:spcPct val="0"/>
              </a:spcBef>
            </a:pPr>
          </a:p>
        </p:txBody>
      </p:sp>
      <p:sp>
        <p:nvSpPr>
          <p:cNvPr name="TextBox 13" id="13"/>
          <p:cNvSpPr txBox="true"/>
          <p:nvPr/>
        </p:nvSpPr>
        <p:spPr>
          <a:xfrm rot="0">
            <a:off x="6539124" y="634364"/>
            <a:ext cx="5805754"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Curiosità </a:t>
            </a:r>
          </a:p>
        </p:txBody>
      </p:sp>
      <p:sp>
        <p:nvSpPr>
          <p:cNvPr name="TextBox 14" id="14"/>
          <p:cNvSpPr txBox="true"/>
          <p:nvPr/>
        </p:nvSpPr>
        <p:spPr>
          <a:xfrm rot="0">
            <a:off x="5152278" y="2376596"/>
            <a:ext cx="6079052" cy="385095"/>
          </a:xfrm>
          <a:prstGeom prst="rect">
            <a:avLst/>
          </a:prstGeom>
        </p:spPr>
        <p:txBody>
          <a:bodyPr anchor="t" rtlCol="false" tIns="0" lIns="0" bIns="0" rIns="0">
            <a:spAutoFit/>
          </a:bodyPr>
          <a:lstStyle/>
          <a:p>
            <a:pPr algn="ctr">
              <a:lnSpc>
                <a:spcPts val="2944"/>
              </a:lnSpc>
            </a:pPr>
            <a:r>
              <a:rPr lang="en-US" sz="2944" spc="126">
                <a:solidFill>
                  <a:srgbClr val="303336"/>
                </a:solidFill>
                <a:latin typeface="Chau Philomene"/>
              </a:rPr>
              <a:t>SVANTAGGI DI CAMBAIRLA SPESSO:</a:t>
            </a:r>
          </a:p>
        </p:txBody>
      </p:sp>
      <p:sp>
        <p:nvSpPr>
          <p:cNvPr name="TextBox 15" id="15"/>
          <p:cNvSpPr txBox="true"/>
          <p:nvPr/>
        </p:nvSpPr>
        <p:spPr>
          <a:xfrm rot="0">
            <a:off x="4489716" y="3287547"/>
            <a:ext cx="6961061" cy="1143730"/>
          </a:xfrm>
          <a:prstGeom prst="rect">
            <a:avLst/>
          </a:prstGeom>
        </p:spPr>
        <p:txBody>
          <a:bodyPr anchor="t" rtlCol="false" tIns="0" lIns="0" bIns="0" rIns="0">
            <a:spAutoFit/>
          </a:bodyPr>
          <a:lstStyle/>
          <a:p>
            <a:pPr algn="ctr">
              <a:lnSpc>
                <a:spcPts val="2982"/>
              </a:lnSpc>
            </a:pPr>
            <a:r>
              <a:rPr lang="en-US" sz="2982" spc="-59">
                <a:solidFill>
                  <a:srgbClr val="000000"/>
                </a:solidFill>
                <a:latin typeface="Cardo Bold"/>
              </a:rPr>
              <a:t>-Scegliere password deboli e prevedibili</a:t>
            </a:r>
          </a:p>
          <a:p>
            <a:pPr algn="ctr">
              <a:lnSpc>
                <a:spcPts val="2982"/>
              </a:lnSpc>
            </a:pPr>
            <a:r>
              <a:rPr lang="en-US" sz="2982" spc="-59">
                <a:solidFill>
                  <a:srgbClr val="000000"/>
                </a:solidFill>
                <a:latin typeface="Cardo Bold"/>
              </a:rPr>
              <a:t>-Trascurare alcune misure di sicurezza</a:t>
            </a:r>
          </a:p>
          <a:p>
            <a:pPr algn="ctr">
              <a:lnSpc>
                <a:spcPts val="2982"/>
              </a:lnSpc>
            </a:pPr>
          </a:p>
        </p:txBody>
      </p:sp>
      <p:sp>
        <p:nvSpPr>
          <p:cNvPr name="TextBox 16" id="16"/>
          <p:cNvSpPr txBox="true"/>
          <p:nvPr/>
        </p:nvSpPr>
        <p:spPr>
          <a:xfrm rot="0">
            <a:off x="8881790" y="6184863"/>
            <a:ext cx="5137973" cy="384358"/>
          </a:xfrm>
          <a:prstGeom prst="rect">
            <a:avLst/>
          </a:prstGeom>
        </p:spPr>
        <p:txBody>
          <a:bodyPr anchor="t" rtlCol="false" tIns="0" lIns="0" bIns="0" rIns="0">
            <a:spAutoFit/>
          </a:bodyPr>
          <a:lstStyle/>
          <a:p>
            <a:pPr algn="ctr">
              <a:lnSpc>
                <a:spcPts val="2965"/>
              </a:lnSpc>
            </a:pPr>
            <a:r>
              <a:rPr lang="en-US" sz="2965" spc="127">
                <a:solidFill>
                  <a:srgbClr val="303336"/>
                </a:solidFill>
                <a:latin typeface="Chau Philomene"/>
              </a:rPr>
              <a:t>COME CREARNE UNA SICURA:</a:t>
            </a:r>
          </a:p>
        </p:txBody>
      </p:sp>
      <p:sp>
        <p:nvSpPr>
          <p:cNvPr name="TextBox 17" id="17"/>
          <p:cNvSpPr txBox="true"/>
          <p:nvPr/>
        </p:nvSpPr>
        <p:spPr>
          <a:xfrm rot="0">
            <a:off x="7797901" y="6924812"/>
            <a:ext cx="7305751" cy="2333488"/>
          </a:xfrm>
          <a:prstGeom prst="rect">
            <a:avLst/>
          </a:prstGeom>
        </p:spPr>
        <p:txBody>
          <a:bodyPr anchor="t" rtlCol="false" tIns="0" lIns="0" bIns="0" rIns="0">
            <a:spAutoFit/>
          </a:bodyPr>
          <a:lstStyle/>
          <a:p>
            <a:pPr algn="ctr">
              <a:lnSpc>
                <a:spcPts val="3132"/>
              </a:lnSpc>
            </a:pPr>
            <a:r>
              <a:rPr lang="en-US" sz="3132" spc="-62">
                <a:solidFill>
                  <a:srgbClr val="000000"/>
                </a:solidFill>
                <a:latin typeface="Cardo Bold"/>
              </a:rPr>
              <a:t>-Password complessa</a:t>
            </a:r>
          </a:p>
          <a:p>
            <a:pPr algn="ctr">
              <a:lnSpc>
                <a:spcPts val="3132"/>
              </a:lnSpc>
            </a:pPr>
            <a:r>
              <a:rPr lang="en-US" sz="3132" spc="-62">
                <a:solidFill>
                  <a:srgbClr val="000000"/>
                </a:solidFill>
                <a:latin typeface="Cardo Bold"/>
              </a:rPr>
              <a:t>-Gestore di password</a:t>
            </a:r>
          </a:p>
          <a:p>
            <a:pPr algn="ctr">
              <a:lnSpc>
                <a:spcPts val="3132"/>
              </a:lnSpc>
            </a:pPr>
            <a:r>
              <a:rPr lang="en-US" sz="3132" spc="-62">
                <a:solidFill>
                  <a:srgbClr val="000000"/>
                </a:solidFill>
                <a:latin typeface="Cardo Bold"/>
              </a:rPr>
              <a:t>-2FA</a:t>
            </a:r>
          </a:p>
          <a:p>
            <a:pPr algn="ctr">
              <a:lnSpc>
                <a:spcPts val="3132"/>
              </a:lnSpc>
            </a:pPr>
            <a:r>
              <a:rPr lang="en-US" sz="3132" spc="-62">
                <a:solidFill>
                  <a:srgbClr val="000000"/>
                </a:solidFill>
                <a:latin typeface="Cardo Bold"/>
              </a:rPr>
              <a:t>-Controlli regolari</a:t>
            </a:r>
          </a:p>
          <a:p>
            <a:pPr algn="ctr">
              <a:lnSpc>
                <a:spcPts val="3132"/>
              </a:lnSpc>
            </a:pPr>
            <a:r>
              <a:rPr lang="en-US" sz="3132" spc="-62">
                <a:solidFill>
                  <a:srgbClr val="000000"/>
                </a:solidFill>
                <a:latin typeface="Cardo Bold"/>
              </a:rPr>
              <a:t>-Biometrica</a:t>
            </a:r>
          </a:p>
          <a:p>
            <a:pPr algn="ctr">
              <a:lnSpc>
                <a:spcPts val="313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250727" y="1677854"/>
            <a:ext cx="2541835" cy="2184389"/>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207619" y="4997874"/>
            <a:ext cx="2541835" cy="2184389"/>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9" id="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75367" y="1916625"/>
            <a:ext cx="5849446" cy="5026867"/>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4424" t="0" r="-14424" b="0"/>
              </a:stretch>
            </a:blipFill>
          </p:spPr>
        </p:sp>
      </p:grpSp>
      <p:sp>
        <p:nvSpPr>
          <p:cNvPr name="TextBox 12" id="12"/>
          <p:cNvSpPr txBox="true"/>
          <p:nvPr/>
        </p:nvSpPr>
        <p:spPr>
          <a:xfrm rot="0">
            <a:off x="9144000" y="1954725"/>
            <a:ext cx="8115300" cy="1948089"/>
          </a:xfrm>
          <a:prstGeom prst="rect">
            <a:avLst/>
          </a:prstGeom>
        </p:spPr>
        <p:txBody>
          <a:bodyPr anchor="t" rtlCol="false" tIns="0" lIns="0" bIns="0" rIns="0">
            <a:spAutoFit/>
          </a:bodyPr>
          <a:lstStyle/>
          <a:p>
            <a:pPr algn="l">
              <a:lnSpc>
                <a:spcPts val="7530"/>
              </a:lnSpc>
            </a:pPr>
            <a:r>
              <a:rPr lang="en-US" sz="6783">
                <a:solidFill>
                  <a:srgbClr val="63F1F9"/>
                </a:solidFill>
                <a:latin typeface="Bebas Neue Cyrillic"/>
              </a:rPr>
              <a:t>LA PROTEZZIONE CRITTOGRAFICA DEI DATI</a:t>
            </a:r>
          </a:p>
        </p:txBody>
      </p:sp>
      <p:sp>
        <p:nvSpPr>
          <p:cNvPr name="TextBox 13" id="13"/>
          <p:cNvSpPr txBox="true"/>
          <p:nvPr/>
        </p:nvSpPr>
        <p:spPr>
          <a:xfrm rot="0">
            <a:off x="9144000" y="4705636"/>
            <a:ext cx="8115300" cy="4162425"/>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rPr>
              <a:t>I dati sensibili devono essere </a:t>
            </a:r>
            <a:r>
              <a:rPr lang="en-US" sz="2999">
                <a:solidFill>
                  <a:srgbClr val="FFFFFF"/>
                </a:solidFill>
                <a:latin typeface="Open Sans Bold"/>
              </a:rPr>
              <a:t>criptati </a:t>
            </a:r>
            <a:r>
              <a:rPr lang="en-US" sz="2999">
                <a:solidFill>
                  <a:srgbClr val="FFFFFF"/>
                </a:solidFill>
                <a:latin typeface="Open Sans"/>
              </a:rPr>
              <a:t>con un algoritmo </a:t>
            </a:r>
            <a:r>
              <a:rPr lang="en-US" sz="2999">
                <a:solidFill>
                  <a:srgbClr val="FFFFFF"/>
                </a:solidFill>
                <a:latin typeface="Open Sans Bold"/>
              </a:rPr>
              <a:t>crittografico </a:t>
            </a:r>
            <a:r>
              <a:rPr lang="en-US" sz="2999">
                <a:solidFill>
                  <a:srgbClr val="FFFFFF"/>
                </a:solidFill>
                <a:latin typeface="Open Sans"/>
              </a:rPr>
              <a:t>e decifrati solo dall'utente autorizzato al momento dell'uso. La chiave per garantire la segretezza dei dati è conosciuta solo dal </a:t>
            </a:r>
            <a:r>
              <a:rPr lang="en-US" sz="2999">
                <a:solidFill>
                  <a:srgbClr val="FFFFFF"/>
                </a:solidFill>
                <a:latin typeface="Open Sans Bold"/>
              </a:rPr>
              <a:t>cifratore </a:t>
            </a:r>
            <a:r>
              <a:rPr lang="en-US" sz="2999">
                <a:solidFill>
                  <a:srgbClr val="FFFFFF"/>
                </a:solidFill>
                <a:latin typeface="Open Sans"/>
              </a:rPr>
              <a:t>e dal </a:t>
            </a:r>
            <a:r>
              <a:rPr lang="en-US" sz="2999">
                <a:solidFill>
                  <a:srgbClr val="FFFFFF"/>
                </a:solidFill>
                <a:latin typeface="Open Sans Bold"/>
              </a:rPr>
              <a:t>decifratore</a:t>
            </a:r>
            <a:r>
              <a:rPr lang="en-US" sz="2999">
                <a:solidFill>
                  <a:srgbClr val="FFFFFF"/>
                </a:solidFill>
                <a:latin typeface="Open Sans"/>
              </a:rPr>
              <a:t>. Gli algoritmi simmetrici consentono lo scambio sicuro della chiave tra mittente e destinatario.</a:t>
            </a: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594326" y="2284074"/>
            <a:ext cx="15099347" cy="5808833"/>
          </a:xfrm>
          <a:prstGeom prst="rect">
            <a:avLst/>
          </a:prstGeom>
        </p:spPr>
        <p:txBody>
          <a:bodyPr anchor="t" rtlCol="false" tIns="0" lIns="0" bIns="0" rIns="0">
            <a:spAutoFit/>
          </a:bodyPr>
          <a:lstStyle/>
          <a:p>
            <a:pPr algn="ctr">
              <a:lnSpc>
                <a:spcPts val="3099"/>
              </a:lnSpc>
            </a:pPr>
            <a:r>
              <a:rPr lang="en-US" sz="2213">
                <a:solidFill>
                  <a:srgbClr val="FFFFFF"/>
                </a:solidFill>
                <a:latin typeface="Open Sans Bold"/>
              </a:rPr>
              <a:t>1.Algoritmi crittografici: Base della crittografia dei dati e determinano come i dati vengono cifrati e decifrati. Tipi comuni includono AES, RSA...</a:t>
            </a:r>
          </a:p>
          <a:p>
            <a:pPr algn="ctr">
              <a:lnSpc>
                <a:spcPts val="3099"/>
              </a:lnSpc>
            </a:pPr>
          </a:p>
          <a:p>
            <a:pPr algn="ctr">
              <a:lnSpc>
                <a:spcPts val="3099"/>
              </a:lnSpc>
            </a:pPr>
            <a:r>
              <a:rPr lang="en-US" sz="2213">
                <a:solidFill>
                  <a:srgbClr val="FFFFFF"/>
                </a:solidFill>
                <a:latin typeface="Open Sans"/>
              </a:rPr>
              <a:t>2.</a:t>
            </a:r>
            <a:r>
              <a:rPr lang="en-US" sz="2213">
                <a:solidFill>
                  <a:srgbClr val="FFFFFF"/>
                </a:solidFill>
                <a:latin typeface="Open Sans Bold"/>
              </a:rPr>
              <a:t>Gestione delle chiavi: È critica per garantire l'integrità del sistema crittografico. Include la generazione sicura, la distribuzione sicura e la rotazione regolare delle chiavi.</a:t>
            </a:r>
          </a:p>
          <a:p>
            <a:pPr algn="ctr">
              <a:lnSpc>
                <a:spcPts val="3099"/>
              </a:lnSpc>
            </a:pPr>
          </a:p>
          <a:p>
            <a:pPr algn="ctr">
              <a:lnSpc>
                <a:spcPts val="3099"/>
              </a:lnSpc>
            </a:pPr>
            <a:r>
              <a:rPr lang="en-US" sz="2213">
                <a:solidFill>
                  <a:srgbClr val="FFFFFF"/>
                </a:solidFill>
                <a:latin typeface="Open Sans"/>
              </a:rPr>
              <a:t>3.</a:t>
            </a:r>
            <a:r>
              <a:rPr lang="en-US" sz="2213">
                <a:solidFill>
                  <a:srgbClr val="FFFFFF"/>
                </a:solidFill>
                <a:latin typeface="Open Sans Bold"/>
              </a:rPr>
              <a:t>Certificati digitali: Garantiscono l'autenticità e l'integrità delle comunicazioni su Internet. Sono emessi da autorità di certificazione e utilizzati per stabilire connessioni sicure.</a:t>
            </a:r>
          </a:p>
          <a:p>
            <a:pPr algn="ctr">
              <a:lnSpc>
                <a:spcPts val="3099"/>
              </a:lnSpc>
            </a:pPr>
          </a:p>
          <a:p>
            <a:pPr algn="ctr">
              <a:lnSpc>
                <a:spcPts val="3099"/>
              </a:lnSpc>
            </a:pPr>
            <a:r>
              <a:rPr lang="en-US" sz="2213">
                <a:solidFill>
                  <a:srgbClr val="FFFFFF"/>
                </a:solidFill>
                <a:latin typeface="Open Sans"/>
              </a:rPr>
              <a:t>4.</a:t>
            </a:r>
            <a:r>
              <a:rPr lang="en-US" sz="2213">
                <a:solidFill>
                  <a:srgbClr val="FFFFFF"/>
                </a:solidFill>
                <a:latin typeface="Open Sans Bold"/>
              </a:rPr>
              <a:t>Attacchi crittografici: Tentativi di compromettere la sicurezza di un sistema crittografico, come l'attacco brute force o di crittanalisi differenziale.</a:t>
            </a:r>
          </a:p>
          <a:p>
            <a:pPr algn="ctr">
              <a:lnSpc>
                <a:spcPts val="3099"/>
              </a:lnSpc>
            </a:pPr>
          </a:p>
          <a:p>
            <a:pPr algn="ctr">
              <a:lnSpc>
                <a:spcPts val="3099"/>
              </a:lnSpc>
            </a:pPr>
            <a:r>
              <a:rPr lang="en-US" sz="2213">
                <a:solidFill>
                  <a:srgbClr val="FFFFFF"/>
                </a:solidFill>
                <a:latin typeface="Open Sans"/>
              </a:rPr>
              <a:t>5.</a:t>
            </a:r>
            <a:r>
              <a:rPr lang="en-US" sz="2213">
                <a:solidFill>
                  <a:srgbClr val="FFFFFF"/>
                </a:solidFill>
                <a:latin typeface="Open Sans Bold"/>
              </a:rPr>
              <a:t>Sviluppo sicuro del software: È fondamentale per proteggere i dati sensibili dall'accesso non autorizzato, includendo la protezione dei dati in transito e a riposo, e la protezione delle chiavi crittografiche.</a:t>
            </a:r>
          </a:p>
          <a:p>
            <a:pPr algn="ctr">
              <a:lnSpc>
                <a:spcPts val="3099"/>
              </a:lnSpc>
            </a:pPr>
          </a:p>
        </p:txBody>
      </p:sp>
      <p:sp>
        <p:nvSpPr>
          <p:cNvPr name="TextBox 3" id="3"/>
          <p:cNvSpPr txBox="true"/>
          <p:nvPr/>
        </p:nvSpPr>
        <p:spPr>
          <a:xfrm rot="0">
            <a:off x="6794857" y="316229"/>
            <a:ext cx="4698285"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Approfondimenti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22127" y="3276240"/>
            <a:ext cx="3681434" cy="4012763"/>
          </a:xfrm>
          <a:custGeom>
            <a:avLst/>
            <a:gdLst/>
            <a:ahLst/>
            <a:cxnLst/>
            <a:rect r="r" b="b" t="t" l="l"/>
            <a:pathLst>
              <a:path h="4012763" w="3681434">
                <a:moveTo>
                  <a:pt x="0" y="0"/>
                </a:moveTo>
                <a:lnTo>
                  <a:pt x="3681433" y="0"/>
                </a:lnTo>
                <a:lnTo>
                  <a:pt x="3681433" y="4012763"/>
                </a:lnTo>
                <a:lnTo>
                  <a:pt x="0" y="4012763"/>
                </a:lnTo>
                <a:lnTo>
                  <a:pt x="0" y="0"/>
                </a:lnTo>
                <a:close/>
              </a:path>
            </a:pathLst>
          </a:custGeom>
          <a:blipFill>
            <a:blip r:embed="rId2"/>
            <a:stretch>
              <a:fillRect l="0" t="0" r="0" b="0"/>
            </a:stretch>
          </a:blipFill>
        </p:spPr>
      </p:sp>
      <p:sp>
        <p:nvSpPr>
          <p:cNvPr name="Freeform 3" id="3"/>
          <p:cNvSpPr/>
          <p:nvPr/>
        </p:nvSpPr>
        <p:spPr>
          <a:xfrm flipH="false" flipV="false" rot="0">
            <a:off x="1782488" y="6707804"/>
            <a:ext cx="5292573" cy="3001658"/>
          </a:xfrm>
          <a:custGeom>
            <a:avLst/>
            <a:gdLst/>
            <a:ahLst/>
            <a:cxnLst/>
            <a:rect r="r" b="b" t="t" l="l"/>
            <a:pathLst>
              <a:path h="3001658" w="5292573">
                <a:moveTo>
                  <a:pt x="0" y="0"/>
                </a:moveTo>
                <a:lnTo>
                  <a:pt x="5292573" y="0"/>
                </a:lnTo>
                <a:lnTo>
                  <a:pt x="5292573" y="3001658"/>
                </a:lnTo>
                <a:lnTo>
                  <a:pt x="0" y="3001658"/>
                </a:lnTo>
                <a:lnTo>
                  <a:pt x="0" y="0"/>
                </a:lnTo>
                <a:close/>
              </a:path>
            </a:pathLst>
          </a:custGeom>
          <a:blipFill>
            <a:blip r:embed="rId3"/>
            <a:stretch>
              <a:fillRect l="-412" t="0" r="-412" b="0"/>
            </a:stretch>
          </a:blipFill>
        </p:spPr>
      </p:sp>
      <p:sp>
        <p:nvSpPr>
          <p:cNvPr name="TextBox 4" id="4"/>
          <p:cNvSpPr txBox="true"/>
          <p:nvPr/>
        </p:nvSpPr>
        <p:spPr>
          <a:xfrm rot="0">
            <a:off x="9553957" y="1838917"/>
            <a:ext cx="7536340" cy="1240155"/>
          </a:xfrm>
          <a:prstGeom prst="rect">
            <a:avLst/>
          </a:prstGeom>
        </p:spPr>
        <p:txBody>
          <a:bodyPr anchor="t" rtlCol="false" tIns="0" lIns="0" bIns="0" rIns="0">
            <a:spAutoFit/>
          </a:bodyPr>
          <a:lstStyle/>
          <a:p>
            <a:pPr algn="l">
              <a:lnSpc>
                <a:spcPts val="2520"/>
              </a:lnSpc>
            </a:pPr>
            <a:r>
              <a:rPr lang="en-US" sz="1800">
                <a:solidFill>
                  <a:srgbClr val="FFFFFF"/>
                </a:solidFill>
                <a:latin typeface="Canva Sans Bold"/>
              </a:rPr>
              <a:t>Durante la Seconda Guerra Mondiale, l'Enigma era una macchina di cifratura tedesca. Grazie agli sforzi di Alan Turing e altri a Bletchley Park nel Regno Unito, il codice Enigma è stato decifrato, aiutando gli Alleati a vincere la guerra.</a:t>
            </a:r>
          </a:p>
        </p:txBody>
      </p:sp>
      <p:sp>
        <p:nvSpPr>
          <p:cNvPr name="TextBox 5" id="5"/>
          <p:cNvSpPr txBox="true"/>
          <p:nvPr/>
        </p:nvSpPr>
        <p:spPr>
          <a:xfrm rot="0">
            <a:off x="1246064" y="3094838"/>
            <a:ext cx="7738338" cy="124015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Canva Sans Bold"/>
              </a:rPr>
              <a:t>Durante la Guerra Fredda, USA e URSS investirono pesantemente nella crittografia per proteggere le loro comunicazioni militari e governative, generando una corsa agli armamenti nella crittografia.</a:t>
            </a:r>
          </a:p>
          <a:p>
            <a:pPr algn="l">
              <a:lnSpc>
                <a:spcPts val="2519"/>
              </a:lnSpc>
              <a:spcBef>
                <a:spcPct val="0"/>
              </a:spcBef>
            </a:pPr>
          </a:p>
        </p:txBody>
      </p:sp>
      <p:sp>
        <p:nvSpPr>
          <p:cNvPr name="TextBox 6" id="6"/>
          <p:cNvSpPr txBox="true"/>
          <p:nvPr/>
        </p:nvSpPr>
        <p:spPr>
          <a:xfrm rot="0">
            <a:off x="9095351" y="7774351"/>
            <a:ext cx="7555025" cy="3754755"/>
          </a:xfrm>
          <a:prstGeom prst="rect">
            <a:avLst/>
          </a:prstGeom>
        </p:spPr>
        <p:txBody>
          <a:bodyPr anchor="t" rtlCol="false" tIns="0" lIns="0" bIns="0" rIns="0">
            <a:spAutoFit/>
          </a:bodyPr>
          <a:lstStyle/>
          <a:p>
            <a:pPr algn="l">
              <a:lnSpc>
                <a:spcPts val="2520"/>
              </a:lnSpc>
            </a:pPr>
            <a:r>
              <a:rPr lang="en-US" sz="1800">
                <a:solidFill>
                  <a:srgbClr val="FFFFFF"/>
                </a:solidFill>
                <a:latin typeface="Canva Sans Bold"/>
              </a:rPr>
              <a:t>Nel caso del telefono di San Bernardino del 2015, le autorità chiesero ad Apple di sbloccare l'iPhone di uno dei tiratori coinvolti nell'attentato di San Bernardino. Apple rifiutò per timore di compromettere la sicurezza e la privacy degli utenti, generando dibattiti sulla sicurezza dei dati e sulla bilancia tra sicurezza nazionale e privacy individuale.</a:t>
            </a:r>
          </a:p>
          <a:p>
            <a:pPr algn="l">
              <a:lnSpc>
                <a:spcPts val="2520"/>
              </a:lnSpc>
            </a:pPr>
          </a:p>
          <a:p>
            <a:pPr algn="l">
              <a:lnSpc>
                <a:spcPts val="2520"/>
              </a:lnSpc>
            </a:pPr>
          </a:p>
          <a:p>
            <a:pPr algn="l">
              <a:lnSpc>
                <a:spcPts val="2520"/>
              </a:lnSpc>
            </a:pPr>
          </a:p>
          <a:p>
            <a:pPr algn="l">
              <a:lnSpc>
                <a:spcPts val="2520"/>
              </a:lnSpc>
            </a:pPr>
          </a:p>
          <a:p>
            <a:pPr algn="l">
              <a:lnSpc>
                <a:spcPts val="2520"/>
              </a:lnSpc>
              <a:spcBef>
                <a:spcPct val="0"/>
              </a:spcBef>
            </a:pPr>
          </a:p>
          <a:p>
            <a:pPr algn="l" marL="0" indent="0" lvl="0">
              <a:lnSpc>
                <a:spcPts val="2520"/>
              </a:lnSpc>
              <a:spcBef>
                <a:spcPct val="0"/>
              </a:spcBef>
            </a:pPr>
          </a:p>
        </p:txBody>
      </p:sp>
      <p:sp>
        <p:nvSpPr>
          <p:cNvPr name="TextBox 7" id="7"/>
          <p:cNvSpPr txBox="true"/>
          <p:nvPr/>
        </p:nvSpPr>
        <p:spPr>
          <a:xfrm rot="0">
            <a:off x="4880033" y="4887033"/>
            <a:ext cx="7663817" cy="124015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Canva Sans Bold"/>
              </a:rPr>
              <a:t>Edward Snowden ha rivelato dettagli sui programmi segreti di sorveglianza di massa condotti dalla NSA e altre agenzie di intelligence nel 2013. Questo ha sollevato preoccupazioni sulla sicurezza informatica e la privacy online.</a:t>
            </a:r>
          </a:p>
        </p:txBody>
      </p:sp>
      <p:sp>
        <p:nvSpPr>
          <p:cNvPr name="TextBox 8" id="8"/>
          <p:cNvSpPr txBox="true"/>
          <p:nvPr/>
        </p:nvSpPr>
        <p:spPr>
          <a:xfrm rot="0">
            <a:off x="8989053" y="2011019"/>
            <a:ext cx="309894" cy="829276"/>
          </a:xfrm>
          <a:prstGeom prst="rect">
            <a:avLst/>
          </a:prstGeom>
        </p:spPr>
        <p:txBody>
          <a:bodyPr anchor="t" rtlCol="false" tIns="0" lIns="0" bIns="0" rIns="0">
            <a:spAutoFit/>
          </a:bodyPr>
          <a:lstStyle/>
          <a:p>
            <a:pPr algn="l">
              <a:lnSpc>
                <a:spcPts val="6791"/>
              </a:lnSpc>
              <a:spcBef>
                <a:spcPct val="0"/>
              </a:spcBef>
            </a:pPr>
            <a:r>
              <a:rPr lang="en-US" sz="4851">
                <a:solidFill>
                  <a:srgbClr val="FFFFFF"/>
                </a:solidFill>
                <a:latin typeface="Kenao Sans Serif"/>
              </a:rPr>
              <a:t>1</a:t>
            </a:r>
          </a:p>
        </p:txBody>
      </p:sp>
      <p:sp>
        <p:nvSpPr>
          <p:cNvPr name="TextBox 9" id="9"/>
          <p:cNvSpPr txBox="true"/>
          <p:nvPr/>
        </p:nvSpPr>
        <p:spPr>
          <a:xfrm rot="0">
            <a:off x="641218" y="2983822"/>
            <a:ext cx="604846" cy="829276"/>
          </a:xfrm>
          <a:prstGeom prst="rect">
            <a:avLst/>
          </a:prstGeom>
        </p:spPr>
        <p:txBody>
          <a:bodyPr anchor="t" rtlCol="false" tIns="0" lIns="0" bIns="0" rIns="0">
            <a:spAutoFit/>
          </a:bodyPr>
          <a:lstStyle/>
          <a:p>
            <a:pPr algn="l" marL="0" indent="0" lvl="0">
              <a:lnSpc>
                <a:spcPts val="6791"/>
              </a:lnSpc>
              <a:spcBef>
                <a:spcPct val="0"/>
              </a:spcBef>
            </a:pPr>
            <a:r>
              <a:rPr lang="en-US" sz="4851" u="none">
                <a:solidFill>
                  <a:srgbClr val="FFFFFF"/>
                </a:solidFill>
                <a:latin typeface="Kenao Sans Serif"/>
              </a:rPr>
              <a:t>2</a:t>
            </a:r>
          </a:p>
        </p:txBody>
      </p:sp>
      <p:sp>
        <p:nvSpPr>
          <p:cNvPr name="TextBox 10" id="10"/>
          <p:cNvSpPr txBox="true"/>
          <p:nvPr/>
        </p:nvSpPr>
        <p:spPr>
          <a:xfrm rot="0">
            <a:off x="4127177" y="4820358"/>
            <a:ext cx="603194" cy="829276"/>
          </a:xfrm>
          <a:prstGeom prst="rect">
            <a:avLst/>
          </a:prstGeom>
        </p:spPr>
        <p:txBody>
          <a:bodyPr anchor="t" rtlCol="false" tIns="0" lIns="0" bIns="0" rIns="0">
            <a:spAutoFit/>
          </a:bodyPr>
          <a:lstStyle/>
          <a:p>
            <a:pPr algn="l" marL="0" indent="0" lvl="0">
              <a:lnSpc>
                <a:spcPts val="6791"/>
              </a:lnSpc>
              <a:spcBef>
                <a:spcPct val="0"/>
              </a:spcBef>
            </a:pPr>
            <a:r>
              <a:rPr lang="en-US" sz="4851" u="none">
                <a:solidFill>
                  <a:srgbClr val="FFFFFF"/>
                </a:solidFill>
                <a:latin typeface="Kenao Sans Serif"/>
              </a:rPr>
              <a:t>3</a:t>
            </a:r>
          </a:p>
        </p:txBody>
      </p:sp>
      <p:sp>
        <p:nvSpPr>
          <p:cNvPr name="TextBox 11" id="11"/>
          <p:cNvSpPr txBox="true"/>
          <p:nvPr/>
        </p:nvSpPr>
        <p:spPr>
          <a:xfrm rot="0">
            <a:off x="8400632" y="7707676"/>
            <a:ext cx="583770" cy="829276"/>
          </a:xfrm>
          <a:prstGeom prst="rect">
            <a:avLst/>
          </a:prstGeom>
        </p:spPr>
        <p:txBody>
          <a:bodyPr anchor="t" rtlCol="false" tIns="0" lIns="0" bIns="0" rIns="0">
            <a:spAutoFit/>
          </a:bodyPr>
          <a:lstStyle/>
          <a:p>
            <a:pPr algn="l" marL="0" indent="0" lvl="0">
              <a:lnSpc>
                <a:spcPts val="6791"/>
              </a:lnSpc>
              <a:spcBef>
                <a:spcPct val="0"/>
              </a:spcBef>
            </a:pPr>
            <a:r>
              <a:rPr lang="en-US" sz="4851" u="none">
                <a:solidFill>
                  <a:srgbClr val="FFFFFF"/>
                </a:solidFill>
                <a:latin typeface="Kenao Sans Serif"/>
              </a:rPr>
              <a:t>4</a:t>
            </a:r>
          </a:p>
        </p:txBody>
      </p:sp>
      <p:sp>
        <p:nvSpPr>
          <p:cNvPr name="TextBox 12" id="12"/>
          <p:cNvSpPr txBox="true"/>
          <p:nvPr/>
        </p:nvSpPr>
        <p:spPr>
          <a:xfrm rot="0">
            <a:off x="3252196" y="634364"/>
            <a:ext cx="4373588" cy="712471"/>
          </a:xfrm>
          <a:prstGeom prst="rect">
            <a:avLst/>
          </a:prstGeom>
        </p:spPr>
        <p:txBody>
          <a:bodyPr anchor="t" rtlCol="false" tIns="0" lIns="0" bIns="0" rIns="0">
            <a:spAutoFit/>
          </a:bodyPr>
          <a:lstStyle/>
          <a:p>
            <a:pPr algn="l">
              <a:lnSpc>
                <a:spcPts val="5879"/>
              </a:lnSpc>
              <a:spcBef>
                <a:spcPct val="0"/>
              </a:spcBef>
            </a:pPr>
            <a:r>
              <a:rPr lang="en-US" sz="4199">
                <a:solidFill>
                  <a:srgbClr val="63F1F9"/>
                </a:solidFill>
                <a:latin typeface="Open Sans Bold"/>
              </a:rPr>
              <a:t>Alcune curiosità</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54486" y="2091882"/>
            <a:ext cx="7101947" cy="6103235"/>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9852" t="0" r="-9134" b="0"/>
              </a:stretch>
            </a:blipFill>
          </p:spPr>
        </p:sp>
      </p:grpSp>
      <p:grpSp>
        <p:nvGrpSpPr>
          <p:cNvPr name="Group 6" id="6"/>
          <p:cNvGrpSpPr/>
          <p:nvPr/>
        </p:nvGrpSpPr>
        <p:grpSpPr>
          <a:xfrm rot="0">
            <a:off x="13653565" y="3594161"/>
            <a:ext cx="3605735" cy="3098679"/>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904416" y="3809736"/>
            <a:ext cx="3104032" cy="266752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18750" t="0" r="-18750" b="0"/>
              </a:stretch>
            </a:blipFill>
          </p:spPr>
        </p:sp>
      </p:grpSp>
      <p:sp>
        <p:nvSpPr>
          <p:cNvPr name="TextBox 11" id="11"/>
          <p:cNvSpPr txBox="true"/>
          <p:nvPr/>
        </p:nvSpPr>
        <p:spPr>
          <a:xfrm rot="0">
            <a:off x="1682071" y="724884"/>
            <a:ext cx="7048677" cy="2904256"/>
          </a:xfrm>
          <a:prstGeom prst="rect">
            <a:avLst/>
          </a:prstGeom>
        </p:spPr>
        <p:txBody>
          <a:bodyPr anchor="t" rtlCol="false" tIns="0" lIns="0" bIns="0" rIns="0">
            <a:spAutoFit/>
          </a:bodyPr>
          <a:lstStyle/>
          <a:p>
            <a:pPr algn="l">
              <a:lnSpc>
                <a:spcPts val="7534"/>
              </a:lnSpc>
            </a:pPr>
            <a:r>
              <a:rPr lang="en-US" sz="6788">
                <a:solidFill>
                  <a:srgbClr val="63F1F9"/>
                </a:solidFill>
                <a:latin typeface="Bebas Neue Cyrillic"/>
              </a:rPr>
              <a:t>LA GESTIONE DELLE AUTORIZZAZIONI DI ACCESSO ALLE RISORSE</a:t>
            </a:r>
          </a:p>
        </p:txBody>
      </p:sp>
      <p:sp>
        <p:nvSpPr>
          <p:cNvPr name="TextBox 12" id="12"/>
          <p:cNvSpPr txBox="true"/>
          <p:nvPr/>
        </p:nvSpPr>
        <p:spPr>
          <a:xfrm rot="0">
            <a:off x="1682071" y="3771636"/>
            <a:ext cx="6849460" cy="2325370"/>
          </a:xfrm>
          <a:prstGeom prst="rect">
            <a:avLst/>
          </a:prstGeom>
        </p:spPr>
        <p:txBody>
          <a:bodyPr anchor="t" rtlCol="false" tIns="0" lIns="0" bIns="0" rIns="0">
            <a:spAutoFit/>
          </a:bodyPr>
          <a:lstStyle/>
          <a:p>
            <a:pPr algn="l">
              <a:lnSpc>
                <a:spcPts val="3079"/>
              </a:lnSpc>
            </a:pPr>
            <a:r>
              <a:rPr lang="en-US" sz="2199">
                <a:solidFill>
                  <a:srgbClr val="FFFFFF"/>
                </a:solidFill>
                <a:latin typeface="Open Sans"/>
              </a:rPr>
              <a:t>Il sistema operativo ha bisogno di tre autorizzazioni:</a:t>
            </a:r>
          </a:p>
          <a:p>
            <a:pPr algn="l" marL="474976" indent="-237488" lvl="1">
              <a:lnSpc>
                <a:spcPts val="3079"/>
              </a:lnSpc>
              <a:buFont typeface="Arial"/>
              <a:buChar char="•"/>
            </a:pPr>
            <a:r>
              <a:rPr lang="en-US" sz="2199">
                <a:solidFill>
                  <a:srgbClr val="FFFFFF"/>
                </a:solidFill>
                <a:latin typeface="Open Sans Bold"/>
              </a:rPr>
              <a:t>L</a:t>
            </a:r>
            <a:r>
              <a:rPr lang="en-US" sz="2199">
                <a:solidFill>
                  <a:srgbClr val="FFFFFF"/>
                </a:solidFill>
                <a:latin typeface="Open Sans Bold"/>
              </a:rPr>
              <a:t>ettura del contenuto</a:t>
            </a:r>
          </a:p>
          <a:p>
            <a:pPr algn="l" marL="474976" indent="-237488" lvl="1">
              <a:lnSpc>
                <a:spcPts val="3079"/>
              </a:lnSpc>
              <a:buFont typeface="Arial"/>
              <a:buChar char="•"/>
            </a:pPr>
            <a:r>
              <a:rPr lang="en-US" sz="2199">
                <a:solidFill>
                  <a:srgbClr val="FFFFFF"/>
                </a:solidFill>
                <a:latin typeface="Open Sans Bold"/>
              </a:rPr>
              <a:t>Scrittura</a:t>
            </a:r>
            <a:r>
              <a:rPr lang="en-US" sz="2199">
                <a:solidFill>
                  <a:srgbClr val="FFFFFF"/>
                </a:solidFill>
                <a:latin typeface="Open Sans"/>
              </a:rPr>
              <a:t> (comprende la creazione e la cancellazzione)</a:t>
            </a:r>
          </a:p>
          <a:p>
            <a:pPr algn="l" marL="474976" indent="-237488" lvl="1">
              <a:lnSpc>
                <a:spcPts val="3079"/>
              </a:lnSpc>
              <a:buFont typeface="Arial"/>
              <a:buChar char="•"/>
            </a:pPr>
            <a:r>
              <a:rPr lang="en-US" sz="2199">
                <a:solidFill>
                  <a:srgbClr val="FFFFFF"/>
                </a:solidFill>
                <a:latin typeface="Open Sans Bold"/>
              </a:rPr>
              <a:t>Esecuzione</a:t>
            </a:r>
            <a:r>
              <a:rPr lang="en-US" sz="2199">
                <a:solidFill>
                  <a:srgbClr val="FFFFFF"/>
                </a:solidFill>
                <a:latin typeface="Open Sans"/>
              </a:rPr>
              <a:t> ( se si tratta di un programma)</a:t>
            </a:r>
          </a:p>
          <a:p>
            <a:pPr algn="l">
              <a:lnSpc>
                <a:spcPts val="3079"/>
              </a:lnSpc>
              <a:spcBef>
                <a:spcPct val="0"/>
              </a:spcBef>
            </a:pPr>
          </a:p>
        </p:txBody>
      </p:sp>
      <p:sp>
        <p:nvSpPr>
          <p:cNvPr name="TextBox 13" id="13"/>
          <p:cNvSpPr txBox="true"/>
          <p:nvPr/>
        </p:nvSpPr>
        <p:spPr>
          <a:xfrm rot="0">
            <a:off x="1682071" y="7374338"/>
            <a:ext cx="7766480" cy="2213610"/>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FFFFFF"/>
                </a:solidFill>
                <a:latin typeface="Open Sans Bold"/>
              </a:rPr>
              <a:t>Access Control List ( ACL)</a:t>
            </a:r>
            <a:r>
              <a:rPr lang="en-US" sz="2099">
                <a:solidFill>
                  <a:srgbClr val="FFFFFF"/>
                </a:solidFill>
                <a:latin typeface="Open Sans"/>
              </a:rPr>
              <a:t>: in cui a ogni risorsa viene associata una lista dei soli utenti che dispongono di autorizzazioni sulla risorsa stessa;</a:t>
            </a:r>
          </a:p>
          <a:p>
            <a:pPr algn="l">
              <a:lnSpc>
                <a:spcPts val="2939"/>
              </a:lnSpc>
            </a:pPr>
          </a:p>
          <a:p>
            <a:pPr algn="l" marL="453387" indent="-226693" lvl="1">
              <a:lnSpc>
                <a:spcPts val="2939"/>
              </a:lnSpc>
              <a:buFont typeface="Arial"/>
              <a:buChar char="•"/>
            </a:pPr>
            <a:r>
              <a:rPr lang="en-US" sz="2099">
                <a:solidFill>
                  <a:srgbClr val="FFFFFF"/>
                </a:solidFill>
                <a:latin typeface="Open Sans Bold"/>
              </a:rPr>
              <a:t>Capability List (C-list):</a:t>
            </a:r>
            <a:r>
              <a:rPr lang="en-US" sz="2099">
                <a:solidFill>
                  <a:srgbClr val="FFFFFF"/>
                </a:solidFill>
                <a:latin typeface="Open Sans"/>
              </a:rPr>
              <a:t> in cui a ogni utente viene associata una lista delle sole risorse su cui dispone di autorizzazioni.</a:t>
            </a:r>
          </a:p>
        </p:txBody>
      </p:sp>
      <p:sp>
        <p:nvSpPr>
          <p:cNvPr name="TextBox 14" id="14"/>
          <p:cNvSpPr txBox="true"/>
          <p:nvPr/>
        </p:nvSpPr>
        <p:spPr>
          <a:xfrm rot="0">
            <a:off x="1682071" y="6230357"/>
            <a:ext cx="4975068" cy="789306"/>
          </a:xfrm>
          <a:prstGeom prst="rect">
            <a:avLst/>
          </a:prstGeom>
        </p:spPr>
        <p:txBody>
          <a:bodyPr anchor="t" rtlCol="false" tIns="0" lIns="0" bIns="0" rIns="0">
            <a:spAutoFit/>
          </a:bodyPr>
          <a:lstStyle/>
          <a:p>
            <a:pPr algn="l">
              <a:lnSpc>
                <a:spcPts val="3219"/>
              </a:lnSpc>
              <a:spcBef>
                <a:spcPct val="0"/>
              </a:spcBef>
            </a:pPr>
            <a:r>
              <a:rPr lang="en-US" sz="2299">
                <a:solidFill>
                  <a:srgbClr val="63F1F9"/>
                </a:solidFill>
                <a:latin typeface="Open Sans Bold"/>
              </a:rPr>
              <a:t>Tecniche di memorizzazione degli utenti</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6794857" y="1204654"/>
            <a:ext cx="4698285"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Approfondimenti</a:t>
            </a:r>
          </a:p>
        </p:txBody>
      </p:sp>
      <p:sp>
        <p:nvSpPr>
          <p:cNvPr name="TextBox 3" id="3"/>
          <p:cNvSpPr txBox="true"/>
          <p:nvPr/>
        </p:nvSpPr>
        <p:spPr>
          <a:xfrm rot="0">
            <a:off x="1790099" y="3434100"/>
            <a:ext cx="14707802" cy="4255451"/>
          </a:xfrm>
          <a:prstGeom prst="rect">
            <a:avLst/>
          </a:prstGeom>
        </p:spPr>
        <p:txBody>
          <a:bodyPr anchor="t" rtlCol="false" tIns="0" lIns="0" bIns="0" rIns="0">
            <a:spAutoFit/>
          </a:bodyPr>
          <a:lstStyle/>
          <a:p>
            <a:pPr algn="ctr">
              <a:lnSpc>
                <a:spcPts val="2811"/>
              </a:lnSpc>
            </a:pPr>
            <a:r>
              <a:rPr lang="en-US" sz="2703">
                <a:solidFill>
                  <a:srgbClr val="FFFFFF"/>
                </a:solidFill>
                <a:latin typeface="Open Sans Bold"/>
              </a:rPr>
              <a:t>1.</a:t>
            </a:r>
            <a:r>
              <a:rPr lang="en-US" sz="2703">
                <a:solidFill>
                  <a:srgbClr val="FFFFFF"/>
                </a:solidFill>
                <a:latin typeface="Open Sans Bold"/>
              </a:rPr>
              <a:t>Principio del minimo privilegio: Gli utenti devono avere solo le autorizzazioni necessarie.</a:t>
            </a:r>
          </a:p>
          <a:p>
            <a:pPr algn="ctr">
              <a:lnSpc>
                <a:spcPts val="2811"/>
              </a:lnSpc>
            </a:pPr>
          </a:p>
          <a:p>
            <a:pPr algn="ctr">
              <a:lnSpc>
                <a:spcPts val="2811"/>
              </a:lnSpc>
            </a:pPr>
            <a:r>
              <a:rPr lang="en-US" sz="2703">
                <a:solidFill>
                  <a:srgbClr val="FFFFFF"/>
                </a:solidFill>
                <a:latin typeface="Open Sans Bold"/>
              </a:rPr>
              <a:t>2.Ruoli e autorizzazioni: Assegnare ruoli predefiniti per definire l'accesso alle risorse.</a:t>
            </a:r>
          </a:p>
          <a:p>
            <a:pPr algn="ctr">
              <a:lnSpc>
                <a:spcPts val="2811"/>
              </a:lnSpc>
            </a:pPr>
          </a:p>
          <a:p>
            <a:pPr algn="ctr">
              <a:lnSpc>
                <a:spcPts val="2811"/>
              </a:lnSpc>
            </a:pPr>
          </a:p>
          <a:p>
            <a:pPr algn="ctr">
              <a:lnSpc>
                <a:spcPts val="2811"/>
              </a:lnSpc>
            </a:pPr>
            <a:r>
              <a:rPr lang="en-US" sz="2703">
                <a:solidFill>
                  <a:srgbClr val="FFFFFF"/>
                </a:solidFill>
                <a:latin typeface="Open Sans Bold"/>
              </a:rPr>
              <a:t>4.Auditing e monitoraggio: Tracciare le attività degli utenti per individuare comportamenti sospetti.</a:t>
            </a:r>
          </a:p>
          <a:p>
            <a:pPr algn="ctr">
              <a:lnSpc>
                <a:spcPts val="2811"/>
              </a:lnSpc>
            </a:pPr>
          </a:p>
          <a:p>
            <a:pPr algn="ctr">
              <a:lnSpc>
                <a:spcPts val="2811"/>
              </a:lnSpc>
            </a:pPr>
            <a:r>
              <a:rPr lang="en-US" sz="2703">
                <a:solidFill>
                  <a:srgbClr val="FFFFFF"/>
                </a:solidFill>
                <a:latin typeface="Open Sans Bold"/>
              </a:rPr>
              <a:t>5.Politiche di accesso: Definire chi ha accesso a quali risorse e come.</a:t>
            </a:r>
          </a:p>
          <a:p>
            <a:pPr algn="ctr">
              <a:lnSpc>
                <a:spcPts val="2811"/>
              </a:lnSpc>
            </a:pPr>
          </a:p>
          <a:p>
            <a:pPr algn="ctr">
              <a:lnSpc>
                <a:spcPts val="2811"/>
              </a:lnSpc>
            </a:pPr>
            <a:r>
              <a:rPr lang="en-US" sz="2703">
                <a:solidFill>
                  <a:srgbClr val="FFFFFF"/>
                </a:solidFill>
                <a:latin typeface="Open Sans Bold"/>
              </a:rPr>
              <a:t>6.Revisione periodica delle autorizzazioni: Aggiornare le autorizzazioni regolarmente.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170040" y="2388184"/>
            <a:ext cx="6412371" cy="5510631"/>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14666" y="1886950"/>
            <a:ext cx="11058666" cy="6513099"/>
            <a:chOff x="0" y="0"/>
            <a:chExt cx="1185991" cy="698500"/>
          </a:xfrm>
        </p:grpSpPr>
        <p:sp>
          <p:nvSpPr>
            <p:cNvPr name="Freeform 8" id="8"/>
            <p:cNvSpPr/>
            <p:nvPr/>
          </p:nvSpPr>
          <p:spPr>
            <a:xfrm flipH="false" flipV="false" rot="0">
              <a:off x="0" y="0"/>
              <a:ext cx="1185991" cy="698500"/>
            </a:xfrm>
            <a:custGeom>
              <a:avLst/>
              <a:gdLst/>
              <a:ahLst/>
              <a:cxnLst/>
              <a:rect r="r" b="b" t="t" l="l"/>
              <a:pathLst>
                <a:path h="698500" w="1185991">
                  <a:moveTo>
                    <a:pt x="1185991" y="349250"/>
                  </a:moveTo>
                  <a:lnTo>
                    <a:pt x="982791" y="698500"/>
                  </a:lnTo>
                  <a:lnTo>
                    <a:pt x="203200" y="698500"/>
                  </a:lnTo>
                  <a:lnTo>
                    <a:pt x="0" y="349250"/>
                  </a:lnTo>
                  <a:lnTo>
                    <a:pt x="203200" y="0"/>
                  </a:lnTo>
                  <a:lnTo>
                    <a:pt x="982791" y="0"/>
                  </a:lnTo>
                  <a:lnTo>
                    <a:pt x="1185991" y="349250"/>
                  </a:lnTo>
                  <a:close/>
                </a:path>
              </a:pathLst>
            </a:custGeom>
            <a:blipFill>
              <a:blip r:embed="rId6"/>
              <a:stretch>
                <a:fillRect l="0" t="0" r="-4703" b="0"/>
              </a:stretch>
            </a:blipFill>
          </p:spPr>
        </p:sp>
      </p:grpSp>
      <p:sp>
        <p:nvSpPr>
          <p:cNvPr name="Freeform 9" id="9"/>
          <p:cNvSpPr/>
          <p:nvPr/>
        </p:nvSpPr>
        <p:spPr>
          <a:xfrm flipH="false" flipV="false" rot="0">
            <a:off x="11268178" y="3988212"/>
            <a:ext cx="3424031" cy="5067566"/>
          </a:xfrm>
          <a:custGeom>
            <a:avLst/>
            <a:gdLst/>
            <a:ahLst/>
            <a:cxnLst/>
            <a:rect r="r" b="b" t="t" l="l"/>
            <a:pathLst>
              <a:path h="5067566" w="3424031">
                <a:moveTo>
                  <a:pt x="0" y="0"/>
                </a:moveTo>
                <a:lnTo>
                  <a:pt x="3424031" y="0"/>
                </a:lnTo>
                <a:lnTo>
                  <a:pt x="3424031" y="5067566"/>
                </a:lnTo>
                <a:lnTo>
                  <a:pt x="0" y="5067566"/>
                </a:lnTo>
                <a:lnTo>
                  <a:pt x="0" y="0"/>
                </a:lnTo>
                <a:close/>
              </a:path>
            </a:pathLst>
          </a:custGeom>
          <a:blipFill>
            <a:blip r:embed="rId7"/>
            <a:stretch>
              <a:fillRect l="0" t="0" r="0" b="0"/>
            </a:stretch>
          </a:blipFill>
        </p:spPr>
      </p:sp>
      <p:sp>
        <p:nvSpPr>
          <p:cNvPr name="TextBox 10" id="10"/>
          <p:cNvSpPr txBox="true"/>
          <p:nvPr/>
        </p:nvSpPr>
        <p:spPr>
          <a:xfrm rot="0">
            <a:off x="11123676" y="1695774"/>
            <a:ext cx="3713035"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INTRODUZIONE</a:t>
            </a:r>
          </a:p>
        </p:txBody>
      </p:sp>
      <p:sp>
        <p:nvSpPr>
          <p:cNvPr name="TextBox 11" id="11"/>
          <p:cNvSpPr txBox="true"/>
          <p:nvPr/>
        </p:nvSpPr>
        <p:spPr>
          <a:xfrm rot="0">
            <a:off x="9582411" y="2894019"/>
            <a:ext cx="7366172" cy="789393"/>
          </a:xfrm>
          <a:prstGeom prst="rect">
            <a:avLst/>
          </a:prstGeom>
        </p:spPr>
        <p:txBody>
          <a:bodyPr anchor="t" rtlCol="false" tIns="0" lIns="0" bIns="0" rIns="0">
            <a:spAutoFit/>
          </a:bodyPr>
          <a:lstStyle/>
          <a:p>
            <a:pPr algn="l">
              <a:lnSpc>
                <a:spcPts val="3215"/>
              </a:lnSpc>
              <a:spcBef>
                <a:spcPct val="0"/>
              </a:spcBef>
            </a:pPr>
            <a:r>
              <a:rPr lang="en-US" sz="2296">
                <a:solidFill>
                  <a:srgbClr val="FFFFFF"/>
                </a:solidFill>
                <a:latin typeface="Open Sans"/>
              </a:rPr>
              <a:t>Il </a:t>
            </a:r>
            <a:r>
              <a:rPr lang="en-US" sz="2296">
                <a:solidFill>
                  <a:srgbClr val="FF3131"/>
                </a:solidFill>
                <a:latin typeface="Open Sans Bold"/>
              </a:rPr>
              <a:t>sistema operativo</a:t>
            </a:r>
            <a:r>
              <a:rPr lang="en-US" sz="2296">
                <a:solidFill>
                  <a:srgbClr val="FF3131"/>
                </a:solidFill>
                <a:latin typeface="Open Sans"/>
              </a:rPr>
              <a:t> </a:t>
            </a:r>
            <a:r>
              <a:rPr lang="en-US" sz="2296">
                <a:solidFill>
                  <a:srgbClr val="FFFFFF"/>
                </a:solidFill>
                <a:latin typeface="Open Sans"/>
              </a:rPr>
              <a:t>è un programma che funge da intermediario tra utente e l’hardware di un computer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657436" y="7635340"/>
            <a:ext cx="3747318" cy="2345391"/>
          </a:xfrm>
          <a:custGeom>
            <a:avLst/>
            <a:gdLst/>
            <a:ahLst/>
            <a:cxnLst/>
            <a:rect r="r" b="b" t="t" l="l"/>
            <a:pathLst>
              <a:path h="2345391" w="3747318">
                <a:moveTo>
                  <a:pt x="0" y="0"/>
                </a:moveTo>
                <a:lnTo>
                  <a:pt x="3747318" y="0"/>
                </a:lnTo>
                <a:lnTo>
                  <a:pt x="3747318" y="2345391"/>
                </a:lnTo>
                <a:lnTo>
                  <a:pt x="0" y="2345391"/>
                </a:lnTo>
                <a:lnTo>
                  <a:pt x="0" y="0"/>
                </a:lnTo>
                <a:close/>
              </a:path>
            </a:pathLst>
          </a:custGeom>
          <a:blipFill>
            <a:blip r:embed="rId2"/>
            <a:stretch>
              <a:fillRect l="0" t="-3257" r="0" b="-3257"/>
            </a:stretch>
          </a:blipFill>
        </p:spPr>
      </p:sp>
      <p:sp>
        <p:nvSpPr>
          <p:cNvPr name="Freeform 3" id="3"/>
          <p:cNvSpPr/>
          <p:nvPr/>
        </p:nvSpPr>
        <p:spPr>
          <a:xfrm flipH="false" flipV="false" rot="0">
            <a:off x="11149296" y="2971915"/>
            <a:ext cx="4415920" cy="2699997"/>
          </a:xfrm>
          <a:custGeom>
            <a:avLst/>
            <a:gdLst/>
            <a:ahLst/>
            <a:cxnLst/>
            <a:rect r="r" b="b" t="t" l="l"/>
            <a:pathLst>
              <a:path h="2699997" w="4415920">
                <a:moveTo>
                  <a:pt x="0" y="0"/>
                </a:moveTo>
                <a:lnTo>
                  <a:pt x="4415920" y="0"/>
                </a:lnTo>
                <a:lnTo>
                  <a:pt x="4415920" y="2699998"/>
                </a:lnTo>
                <a:lnTo>
                  <a:pt x="0" y="2699998"/>
                </a:lnTo>
                <a:lnTo>
                  <a:pt x="0" y="0"/>
                </a:lnTo>
                <a:close/>
              </a:path>
            </a:pathLst>
          </a:custGeom>
          <a:blipFill>
            <a:blip r:embed="rId3"/>
            <a:stretch>
              <a:fillRect l="-1560" t="-3983" r="0" b="-3983"/>
            </a:stretch>
          </a:blipFill>
        </p:spPr>
      </p:sp>
      <p:sp>
        <p:nvSpPr>
          <p:cNvPr name="Freeform 4" id="4"/>
          <p:cNvSpPr/>
          <p:nvPr/>
        </p:nvSpPr>
        <p:spPr>
          <a:xfrm flipH="false" flipV="false" rot="0">
            <a:off x="3413492" y="3035949"/>
            <a:ext cx="5143859" cy="2571929"/>
          </a:xfrm>
          <a:custGeom>
            <a:avLst/>
            <a:gdLst/>
            <a:ahLst/>
            <a:cxnLst/>
            <a:rect r="r" b="b" t="t" l="l"/>
            <a:pathLst>
              <a:path h="2571929" w="5143859">
                <a:moveTo>
                  <a:pt x="0" y="0"/>
                </a:moveTo>
                <a:lnTo>
                  <a:pt x="5143859" y="0"/>
                </a:lnTo>
                <a:lnTo>
                  <a:pt x="5143859" y="2571930"/>
                </a:lnTo>
                <a:lnTo>
                  <a:pt x="0" y="2571930"/>
                </a:lnTo>
                <a:lnTo>
                  <a:pt x="0" y="0"/>
                </a:lnTo>
                <a:close/>
              </a:path>
            </a:pathLst>
          </a:custGeom>
          <a:blipFill>
            <a:blip r:embed="rId4"/>
            <a:stretch>
              <a:fillRect l="0" t="0" r="0" b="0"/>
            </a:stretch>
          </a:blipFill>
        </p:spPr>
      </p:sp>
      <p:sp>
        <p:nvSpPr>
          <p:cNvPr name="Freeform 5" id="5"/>
          <p:cNvSpPr/>
          <p:nvPr/>
        </p:nvSpPr>
        <p:spPr>
          <a:xfrm flipH="false" flipV="false" rot="0">
            <a:off x="2878783" y="7635340"/>
            <a:ext cx="4268389" cy="2345391"/>
          </a:xfrm>
          <a:custGeom>
            <a:avLst/>
            <a:gdLst/>
            <a:ahLst/>
            <a:cxnLst/>
            <a:rect r="r" b="b" t="t" l="l"/>
            <a:pathLst>
              <a:path h="2345391" w="4268389">
                <a:moveTo>
                  <a:pt x="0" y="0"/>
                </a:moveTo>
                <a:lnTo>
                  <a:pt x="4268389" y="0"/>
                </a:lnTo>
                <a:lnTo>
                  <a:pt x="4268389" y="2345391"/>
                </a:lnTo>
                <a:lnTo>
                  <a:pt x="0" y="2345391"/>
                </a:lnTo>
                <a:lnTo>
                  <a:pt x="0" y="0"/>
                </a:lnTo>
                <a:close/>
              </a:path>
            </a:pathLst>
          </a:custGeom>
          <a:blipFill>
            <a:blip r:embed="rId5"/>
            <a:stretch>
              <a:fillRect l="0" t="0" r="0" b="0"/>
            </a:stretch>
          </a:blipFill>
        </p:spPr>
      </p:sp>
      <p:sp>
        <p:nvSpPr>
          <p:cNvPr name="TextBox 6" id="6"/>
          <p:cNvSpPr txBox="true"/>
          <p:nvPr/>
        </p:nvSpPr>
        <p:spPr>
          <a:xfrm rot="0">
            <a:off x="1389245" y="1539355"/>
            <a:ext cx="6728621" cy="1544320"/>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Canva Sans Bold"/>
              </a:rPr>
              <a:t>Anche con le autorizzazioni d'accesso sicure, i tentativi di ingegneria sociale possono manipolare gli utenti per ottenere informazioni di accesso.</a:t>
            </a:r>
          </a:p>
        </p:txBody>
      </p:sp>
      <p:sp>
        <p:nvSpPr>
          <p:cNvPr name="TextBox 7" id="7"/>
          <p:cNvSpPr txBox="true"/>
          <p:nvPr/>
        </p:nvSpPr>
        <p:spPr>
          <a:xfrm rot="0">
            <a:off x="9593899" y="1539355"/>
            <a:ext cx="8217872" cy="1099185"/>
          </a:xfrm>
          <a:prstGeom prst="rect">
            <a:avLst/>
          </a:prstGeom>
        </p:spPr>
        <p:txBody>
          <a:bodyPr anchor="t" rtlCol="false" tIns="0" lIns="0" bIns="0" rIns="0">
            <a:spAutoFit/>
          </a:bodyPr>
          <a:lstStyle/>
          <a:p>
            <a:pPr algn="l">
              <a:lnSpc>
                <a:spcPts val="2939"/>
              </a:lnSpc>
            </a:pPr>
            <a:r>
              <a:rPr lang="en-US" sz="2099">
                <a:solidFill>
                  <a:srgbClr val="FFFFFF"/>
                </a:solidFill>
                <a:latin typeface="Canva Sans Bold"/>
              </a:rPr>
              <a:t>La condivisione delle password può compromettere la gestione delle autorizzazioni di accesso, poiché rende complicato monitorare gli utenti che accedono alle risorse.</a:t>
            </a:r>
          </a:p>
        </p:txBody>
      </p:sp>
      <p:sp>
        <p:nvSpPr>
          <p:cNvPr name="TextBox 8" id="8"/>
          <p:cNvSpPr txBox="true"/>
          <p:nvPr/>
        </p:nvSpPr>
        <p:spPr>
          <a:xfrm rot="0">
            <a:off x="9667059" y="5967188"/>
            <a:ext cx="7592241" cy="1470660"/>
          </a:xfrm>
          <a:prstGeom prst="rect">
            <a:avLst/>
          </a:prstGeom>
        </p:spPr>
        <p:txBody>
          <a:bodyPr anchor="t" rtlCol="false" tIns="0" lIns="0" bIns="0" rIns="0">
            <a:spAutoFit/>
          </a:bodyPr>
          <a:lstStyle/>
          <a:p>
            <a:pPr algn="l">
              <a:lnSpc>
                <a:spcPts val="2939"/>
              </a:lnSpc>
              <a:spcBef>
                <a:spcPct val="0"/>
              </a:spcBef>
            </a:pPr>
            <a:r>
              <a:rPr lang="en-US" sz="2099">
                <a:solidFill>
                  <a:srgbClr val="FFFFFF"/>
                </a:solidFill>
                <a:latin typeface="Canva Sans Bold"/>
              </a:rPr>
              <a:t>Tecnologie avanzate come intelligenza artificiale e machine learning stanno rivoluzionando il controllo degli accessi, consentendo il rilevamento di schemi anomali e garantendo trasparenza e immutabilità.</a:t>
            </a:r>
          </a:p>
        </p:txBody>
      </p:sp>
      <p:sp>
        <p:nvSpPr>
          <p:cNvPr name="TextBox 9" id="9"/>
          <p:cNvSpPr txBox="true"/>
          <p:nvPr/>
        </p:nvSpPr>
        <p:spPr>
          <a:xfrm rot="0">
            <a:off x="9144000" y="1274799"/>
            <a:ext cx="309894" cy="833198"/>
          </a:xfrm>
          <a:prstGeom prst="rect">
            <a:avLst/>
          </a:prstGeom>
        </p:spPr>
        <p:txBody>
          <a:bodyPr anchor="t" rtlCol="false" tIns="0" lIns="0" bIns="0" rIns="0">
            <a:spAutoFit/>
          </a:bodyPr>
          <a:lstStyle/>
          <a:p>
            <a:pPr algn="l">
              <a:lnSpc>
                <a:spcPts val="6791"/>
              </a:lnSpc>
              <a:spcBef>
                <a:spcPct val="0"/>
              </a:spcBef>
            </a:pPr>
            <a:r>
              <a:rPr lang="en-US" sz="4851">
                <a:solidFill>
                  <a:srgbClr val="FFFFFF"/>
                </a:solidFill>
                <a:latin typeface="Kenao Sans Serif"/>
              </a:rPr>
              <a:t>1</a:t>
            </a:r>
          </a:p>
        </p:txBody>
      </p:sp>
      <p:sp>
        <p:nvSpPr>
          <p:cNvPr name="TextBox 10" id="10"/>
          <p:cNvSpPr txBox="true"/>
          <p:nvPr/>
        </p:nvSpPr>
        <p:spPr>
          <a:xfrm rot="0">
            <a:off x="9151471" y="5576663"/>
            <a:ext cx="604846" cy="833198"/>
          </a:xfrm>
          <a:prstGeom prst="rect">
            <a:avLst/>
          </a:prstGeom>
        </p:spPr>
        <p:txBody>
          <a:bodyPr anchor="t" rtlCol="false" tIns="0" lIns="0" bIns="0" rIns="0">
            <a:spAutoFit/>
          </a:bodyPr>
          <a:lstStyle/>
          <a:p>
            <a:pPr algn="l" marL="0" indent="0" lvl="0">
              <a:lnSpc>
                <a:spcPts val="6791"/>
              </a:lnSpc>
              <a:spcBef>
                <a:spcPct val="0"/>
              </a:spcBef>
            </a:pPr>
            <a:r>
              <a:rPr lang="en-US" sz="4851" u="none">
                <a:solidFill>
                  <a:srgbClr val="FFFFFF"/>
                </a:solidFill>
                <a:latin typeface="Kenao Sans Serif"/>
              </a:rPr>
              <a:t>2</a:t>
            </a:r>
          </a:p>
        </p:txBody>
      </p:sp>
      <p:sp>
        <p:nvSpPr>
          <p:cNvPr name="TextBox 11" id="11"/>
          <p:cNvSpPr txBox="true"/>
          <p:nvPr/>
        </p:nvSpPr>
        <p:spPr>
          <a:xfrm rot="0">
            <a:off x="786051" y="5870589"/>
            <a:ext cx="603194" cy="833198"/>
          </a:xfrm>
          <a:prstGeom prst="rect">
            <a:avLst/>
          </a:prstGeom>
        </p:spPr>
        <p:txBody>
          <a:bodyPr anchor="t" rtlCol="false" tIns="0" lIns="0" bIns="0" rIns="0">
            <a:spAutoFit/>
          </a:bodyPr>
          <a:lstStyle/>
          <a:p>
            <a:pPr algn="l" marL="0" indent="0" lvl="0">
              <a:lnSpc>
                <a:spcPts val="6791"/>
              </a:lnSpc>
              <a:spcBef>
                <a:spcPct val="0"/>
              </a:spcBef>
            </a:pPr>
            <a:r>
              <a:rPr lang="en-US" sz="4851">
                <a:solidFill>
                  <a:srgbClr val="FFFFFF"/>
                </a:solidFill>
                <a:latin typeface="Kenao Sans Serif"/>
              </a:rPr>
              <a:t>4</a:t>
            </a:r>
          </a:p>
        </p:txBody>
      </p:sp>
      <p:sp>
        <p:nvSpPr>
          <p:cNvPr name="TextBox 12" id="12"/>
          <p:cNvSpPr txBox="true"/>
          <p:nvPr/>
        </p:nvSpPr>
        <p:spPr>
          <a:xfrm rot="0">
            <a:off x="5768723" y="284198"/>
            <a:ext cx="4698285" cy="752477"/>
          </a:xfrm>
          <a:prstGeom prst="rect">
            <a:avLst/>
          </a:prstGeom>
        </p:spPr>
        <p:txBody>
          <a:bodyPr anchor="t" rtlCol="false" tIns="0" lIns="0" bIns="0" rIns="0">
            <a:spAutoFit/>
          </a:bodyPr>
          <a:lstStyle/>
          <a:p>
            <a:pPr algn="ctr">
              <a:lnSpc>
                <a:spcPts val="6299"/>
              </a:lnSpc>
              <a:spcBef>
                <a:spcPct val="0"/>
              </a:spcBef>
            </a:pPr>
            <a:r>
              <a:rPr lang="en-US" sz="4499">
                <a:solidFill>
                  <a:srgbClr val="63F1F9"/>
                </a:solidFill>
                <a:latin typeface="Open Sans Bold"/>
              </a:rPr>
              <a:t>Curiosità</a:t>
            </a:r>
          </a:p>
        </p:txBody>
      </p:sp>
      <p:sp>
        <p:nvSpPr>
          <p:cNvPr name="TextBox 13" id="13"/>
          <p:cNvSpPr txBox="true"/>
          <p:nvPr/>
        </p:nvSpPr>
        <p:spPr>
          <a:xfrm rot="0">
            <a:off x="1358349" y="5633813"/>
            <a:ext cx="7592241" cy="2101850"/>
          </a:xfrm>
          <a:prstGeom prst="rect">
            <a:avLst/>
          </a:prstGeom>
        </p:spPr>
        <p:txBody>
          <a:bodyPr anchor="t" rtlCol="false" tIns="0" lIns="0" bIns="0" rIns="0">
            <a:spAutoFit/>
          </a:bodyPr>
          <a:lstStyle/>
          <a:p>
            <a:pPr algn="l">
              <a:lnSpc>
                <a:spcPts val="2799"/>
              </a:lnSpc>
            </a:pPr>
          </a:p>
          <a:p>
            <a:pPr algn="l">
              <a:lnSpc>
                <a:spcPts val="2799"/>
              </a:lnSpc>
            </a:pPr>
            <a:r>
              <a:rPr lang="en-US" sz="1999">
                <a:solidFill>
                  <a:srgbClr val="FFFFFF"/>
                </a:solidFill>
                <a:latin typeface="Canva Sans Bold"/>
              </a:rPr>
              <a:t>Conformità normativa: Le organizzazioni devono rispettare regolamenti come il GDPR in Europa o la HIPAA negli Stati Uniti, che stabiliscono standard per la protezione dei dati e richiedono procedure specifiche per gestire gli accessi.</a:t>
            </a:r>
          </a:p>
          <a:p>
            <a:pPr algn="l">
              <a:lnSpc>
                <a:spcPts val="2799"/>
              </a:lnSpc>
              <a:spcBef>
                <a:spcPct val="0"/>
              </a:spcBef>
            </a:pPr>
          </a:p>
        </p:txBody>
      </p:sp>
      <p:sp>
        <p:nvSpPr>
          <p:cNvPr name="TextBox 14" id="14"/>
          <p:cNvSpPr txBox="true"/>
          <p:nvPr/>
        </p:nvSpPr>
        <p:spPr>
          <a:xfrm rot="0">
            <a:off x="784399" y="1274799"/>
            <a:ext cx="604846" cy="833198"/>
          </a:xfrm>
          <a:prstGeom prst="rect">
            <a:avLst/>
          </a:prstGeom>
        </p:spPr>
        <p:txBody>
          <a:bodyPr anchor="t" rtlCol="false" tIns="0" lIns="0" bIns="0" rIns="0">
            <a:spAutoFit/>
          </a:bodyPr>
          <a:lstStyle/>
          <a:p>
            <a:pPr algn="l" marL="0" indent="0" lvl="0">
              <a:lnSpc>
                <a:spcPts val="6791"/>
              </a:lnSpc>
              <a:spcBef>
                <a:spcPct val="0"/>
              </a:spcBef>
            </a:pPr>
            <a:r>
              <a:rPr lang="en-US" sz="4851">
                <a:solidFill>
                  <a:srgbClr val="FFFFFF"/>
                </a:solidFill>
                <a:latin typeface="Kenao Sans Serif"/>
              </a:rPr>
              <a:t>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2004" y="2645619"/>
            <a:ext cx="9389135" cy="5461466"/>
          </a:xfrm>
          <a:custGeom>
            <a:avLst/>
            <a:gdLst/>
            <a:ahLst/>
            <a:cxnLst/>
            <a:rect r="r" b="b" t="t" l="l"/>
            <a:pathLst>
              <a:path h="5461466" w="9389135">
                <a:moveTo>
                  <a:pt x="0" y="0"/>
                </a:moveTo>
                <a:lnTo>
                  <a:pt x="9389136" y="0"/>
                </a:lnTo>
                <a:lnTo>
                  <a:pt x="9389136" y="5461467"/>
                </a:lnTo>
                <a:lnTo>
                  <a:pt x="0" y="5461467"/>
                </a:lnTo>
                <a:lnTo>
                  <a:pt x="0" y="0"/>
                </a:lnTo>
                <a:close/>
              </a:path>
            </a:pathLst>
          </a:custGeom>
          <a:blipFill>
            <a:blip r:embed="rId6"/>
            <a:stretch>
              <a:fillRect l="0" t="0" r="0" b="0"/>
            </a:stretch>
          </a:blipFill>
        </p:spPr>
      </p:sp>
      <p:sp>
        <p:nvSpPr>
          <p:cNvPr name="TextBox 5" id="5"/>
          <p:cNvSpPr txBox="true"/>
          <p:nvPr/>
        </p:nvSpPr>
        <p:spPr>
          <a:xfrm rot="0">
            <a:off x="10726725" y="3717653"/>
            <a:ext cx="6222871" cy="27698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LA PROTEZIONE DEL FYLE-SYSTEM IN LINUX E WINDOWS</a:t>
            </a:r>
          </a:p>
        </p:txBody>
      </p:sp>
      <p:sp>
        <p:nvSpPr>
          <p:cNvPr name="TextBox 6" id="6"/>
          <p:cNvSpPr txBox="true"/>
          <p:nvPr/>
        </p:nvSpPr>
        <p:spPr>
          <a:xfrm rot="0">
            <a:off x="3602406" y="2952591"/>
            <a:ext cx="3668332" cy="941070"/>
          </a:xfrm>
          <a:prstGeom prst="rect">
            <a:avLst/>
          </a:prstGeom>
        </p:spPr>
        <p:txBody>
          <a:bodyPr anchor="t" rtlCol="false" tIns="0" lIns="0" bIns="0" rIns="0">
            <a:spAutoFit/>
          </a:bodyPr>
          <a:lstStyle/>
          <a:p>
            <a:pPr algn="l">
              <a:lnSpc>
                <a:spcPts val="7214"/>
              </a:lnSpc>
            </a:pPr>
            <a:r>
              <a:rPr lang="en-US" sz="6499">
                <a:solidFill>
                  <a:srgbClr val="FFFFFF"/>
                </a:solidFill>
                <a:latin typeface="Bebas Neue Cyrillic"/>
              </a:rPr>
              <a:t>FILE-SYSTEM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92921" y="3000375"/>
            <a:ext cx="14302157" cy="6257925"/>
          </a:xfrm>
          <a:prstGeom prst="rect">
            <a:avLst/>
          </a:prstGeom>
        </p:spPr>
        <p:txBody>
          <a:bodyPr anchor="t" rtlCol="false" tIns="0" lIns="0" bIns="0" rIns="0">
            <a:spAutoFit/>
          </a:bodyPr>
          <a:lstStyle/>
          <a:p>
            <a:pPr algn="l">
              <a:lnSpc>
                <a:spcPts val="4199"/>
              </a:lnSpc>
            </a:pPr>
            <a:r>
              <a:rPr lang="en-US" sz="2999">
                <a:solidFill>
                  <a:srgbClr val="FFFFFF"/>
                </a:solidFill>
                <a:latin typeface="Open Sans"/>
              </a:rPr>
              <a:t>Windows gestisce la protezione dei file e delle directory del file-system NTFS mediante ACL.</a:t>
            </a:r>
          </a:p>
          <a:p>
            <a:pPr algn="l">
              <a:lnSpc>
                <a:spcPts val="4199"/>
              </a:lnSpc>
            </a:pPr>
          </a:p>
          <a:p>
            <a:pPr algn="l">
              <a:lnSpc>
                <a:spcPts val="4199"/>
              </a:lnSpc>
            </a:pPr>
            <a:r>
              <a:rPr lang="en-US" sz="2999">
                <a:solidFill>
                  <a:srgbClr val="FFFFFF"/>
                </a:solidFill>
                <a:latin typeface="Open Sans"/>
              </a:rPr>
              <a:t>Per ogni file è possibile attribuire le seguenti autorizzazioni:</a:t>
            </a:r>
          </a:p>
          <a:p>
            <a:pPr algn="l">
              <a:lnSpc>
                <a:spcPts val="4199"/>
              </a:lnSpc>
            </a:pPr>
            <a:r>
              <a:rPr lang="en-US" sz="2999">
                <a:solidFill>
                  <a:srgbClr val="FFFFFF"/>
                </a:solidFill>
                <a:latin typeface="Open Sans"/>
              </a:rPr>
              <a:t>• </a:t>
            </a:r>
            <a:r>
              <a:rPr lang="en-US" sz="2999">
                <a:solidFill>
                  <a:srgbClr val="FFFFFF"/>
                </a:solidFill>
                <a:latin typeface="Open Sans Bold"/>
              </a:rPr>
              <a:t>Lettura</a:t>
            </a:r>
          </a:p>
          <a:p>
            <a:pPr algn="l">
              <a:lnSpc>
                <a:spcPts val="4199"/>
              </a:lnSpc>
            </a:pPr>
            <a:r>
              <a:rPr lang="en-US" sz="2999">
                <a:solidFill>
                  <a:srgbClr val="FFFFFF"/>
                </a:solidFill>
                <a:latin typeface="Open Sans"/>
              </a:rPr>
              <a:t>•</a:t>
            </a:r>
            <a:r>
              <a:rPr lang="en-US" sz="2999">
                <a:solidFill>
                  <a:srgbClr val="FFFFFF"/>
                </a:solidFill>
                <a:latin typeface="Open Sans Bold"/>
              </a:rPr>
              <a:t> Lettura ed esecuzione</a:t>
            </a:r>
          </a:p>
          <a:p>
            <a:pPr algn="l">
              <a:lnSpc>
                <a:spcPts val="4199"/>
              </a:lnSpc>
            </a:pPr>
            <a:r>
              <a:rPr lang="en-US" sz="2999">
                <a:solidFill>
                  <a:srgbClr val="FFFFFF"/>
                </a:solidFill>
                <a:latin typeface="Open Sans"/>
              </a:rPr>
              <a:t>•</a:t>
            </a:r>
            <a:r>
              <a:rPr lang="en-US" sz="2999">
                <a:solidFill>
                  <a:srgbClr val="FFFFFF"/>
                </a:solidFill>
                <a:latin typeface="Open Sans Bold"/>
              </a:rPr>
              <a:t> Scrittura</a:t>
            </a:r>
          </a:p>
          <a:p>
            <a:pPr algn="l">
              <a:lnSpc>
                <a:spcPts val="4199"/>
              </a:lnSpc>
            </a:pPr>
            <a:r>
              <a:rPr lang="en-US" sz="2999">
                <a:solidFill>
                  <a:srgbClr val="FFFFFF"/>
                </a:solidFill>
                <a:latin typeface="Open Sans"/>
              </a:rPr>
              <a:t>•</a:t>
            </a:r>
            <a:r>
              <a:rPr lang="en-US" sz="2999">
                <a:solidFill>
                  <a:srgbClr val="FFFFFF"/>
                </a:solidFill>
                <a:latin typeface="Open Sans Bold"/>
              </a:rPr>
              <a:t> Modifica</a:t>
            </a:r>
          </a:p>
          <a:p>
            <a:pPr algn="l">
              <a:lnSpc>
                <a:spcPts val="4199"/>
              </a:lnSpc>
            </a:pPr>
            <a:r>
              <a:rPr lang="en-US" sz="2999">
                <a:solidFill>
                  <a:srgbClr val="FFFFFF"/>
                </a:solidFill>
                <a:latin typeface="Open Sans"/>
              </a:rPr>
              <a:t>•</a:t>
            </a:r>
            <a:r>
              <a:rPr lang="en-US" sz="2999">
                <a:solidFill>
                  <a:srgbClr val="FFFFFF"/>
                </a:solidFill>
                <a:latin typeface="Open Sans Bold"/>
              </a:rPr>
              <a:t> Controllo completo</a:t>
            </a:r>
          </a:p>
          <a:p>
            <a:pPr algn="l">
              <a:lnSpc>
                <a:spcPts val="4199"/>
              </a:lnSpc>
            </a:pPr>
          </a:p>
          <a:p>
            <a:pPr algn="l">
              <a:lnSpc>
                <a:spcPts val="4199"/>
              </a:lnSpc>
              <a:spcBef>
                <a:spcPct val="0"/>
              </a:spcBef>
            </a:pPr>
            <a:r>
              <a:rPr lang="en-US" sz="2999">
                <a:solidFill>
                  <a:srgbClr val="FFFFFF"/>
                </a:solidFill>
                <a:latin typeface="Open Sans"/>
              </a:rPr>
              <a:t>L'ultima autorizzazione dell'elenco consente di modificare le autorizzazioni stesse di protezione del file.</a:t>
            </a:r>
          </a:p>
        </p:txBody>
      </p:sp>
      <p:sp>
        <p:nvSpPr>
          <p:cNvPr name="TextBox 5" id="5"/>
          <p:cNvSpPr txBox="true"/>
          <p:nvPr/>
        </p:nvSpPr>
        <p:spPr>
          <a:xfrm rot="0">
            <a:off x="7795106" y="1301620"/>
            <a:ext cx="2697788" cy="778510"/>
          </a:xfrm>
          <a:prstGeom prst="rect">
            <a:avLst/>
          </a:prstGeom>
        </p:spPr>
        <p:txBody>
          <a:bodyPr anchor="t" rtlCol="false" tIns="0" lIns="0" bIns="0" rIns="0">
            <a:spAutoFit/>
          </a:bodyPr>
          <a:lstStyle/>
          <a:p>
            <a:pPr algn="l">
              <a:lnSpc>
                <a:spcPts val="6439"/>
              </a:lnSpc>
              <a:spcBef>
                <a:spcPct val="0"/>
              </a:spcBef>
            </a:pPr>
            <a:r>
              <a:rPr lang="en-US" sz="4599">
                <a:solidFill>
                  <a:srgbClr val="63F1F9"/>
                </a:solidFill>
                <a:latin typeface="Open Sans Bold"/>
              </a:rPr>
              <a:t>Windows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50000">
              <a:srgbClr val="050417">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407382"/>
            <a:ext cx="8233327" cy="3472236"/>
          </a:xfrm>
          <a:custGeom>
            <a:avLst/>
            <a:gdLst/>
            <a:ahLst/>
            <a:cxnLst/>
            <a:rect r="r" b="b" t="t" l="l"/>
            <a:pathLst>
              <a:path h="3472236" w="8233327">
                <a:moveTo>
                  <a:pt x="0" y="0"/>
                </a:moveTo>
                <a:lnTo>
                  <a:pt x="8233327" y="0"/>
                </a:lnTo>
                <a:lnTo>
                  <a:pt x="8233327" y="3472236"/>
                </a:lnTo>
                <a:lnTo>
                  <a:pt x="0" y="3472236"/>
                </a:lnTo>
                <a:lnTo>
                  <a:pt x="0" y="0"/>
                </a:lnTo>
                <a:close/>
              </a:path>
            </a:pathLst>
          </a:custGeom>
          <a:blipFill>
            <a:blip r:embed="rId6"/>
            <a:stretch>
              <a:fillRect l="-472" t="0" r="-29667" b="-2861"/>
            </a:stretch>
          </a:blipFill>
        </p:spPr>
      </p:sp>
      <p:sp>
        <p:nvSpPr>
          <p:cNvPr name="TextBox 5" id="5"/>
          <p:cNvSpPr txBox="true"/>
          <p:nvPr/>
        </p:nvSpPr>
        <p:spPr>
          <a:xfrm rot="0">
            <a:off x="10120887" y="2724785"/>
            <a:ext cx="7138413" cy="5241925"/>
          </a:xfrm>
          <a:prstGeom prst="rect">
            <a:avLst/>
          </a:prstGeom>
        </p:spPr>
        <p:txBody>
          <a:bodyPr anchor="t" rtlCol="false" tIns="0" lIns="0" bIns="0" rIns="0">
            <a:spAutoFit/>
          </a:bodyPr>
          <a:lstStyle/>
          <a:p>
            <a:pPr algn="l">
              <a:lnSpc>
                <a:spcPts val="3499"/>
              </a:lnSpc>
            </a:pPr>
            <a:r>
              <a:rPr lang="en-US" sz="2499">
                <a:solidFill>
                  <a:srgbClr val="FFFFFF"/>
                </a:solidFill>
                <a:latin typeface="Open Sans"/>
              </a:rPr>
              <a:t>Linux possiede sofisticato sistema di gestione delle autorizzazioni ogni risorsa è rappresentata da un file, sono stati definiti i seguenti permessi:</a:t>
            </a:r>
          </a:p>
          <a:p>
            <a:pPr algn="l">
              <a:lnSpc>
                <a:spcPts val="3499"/>
              </a:lnSpc>
            </a:pPr>
          </a:p>
          <a:p>
            <a:pPr algn="l">
              <a:lnSpc>
                <a:spcPts val="3499"/>
              </a:lnSpc>
            </a:pPr>
            <a:r>
              <a:rPr lang="en-US" sz="2499">
                <a:solidFill>
                  <a:srgbClr val="FFFFFF"/>
                </a:solidFill>
                <a:latin typeface="Open Sans"/>
              </a:rPr>
              <a:t>• </a:t>
            </a:r>
            <a:r>
              <a:rPr lang="en-US" sz="2499">
                <a:solidFill>
                  <a:srgbClr val="FFFFFF"/>
                </a:solidFill>
                <a:latin typeface="Open Sans Bold"/>
              </a:rPr>
              <a:t>Read (r)</a:t>
            </a:r>
          </a:p>
          <a:p>
            <a:pPr algn="l">
              <a:lnSpc>
                <a:spcPts val="3499"/>
              </a:lnSpc>
            </a:pPr>
            <a:r>
              <a:rPr lang="en-US" sz="2499">
                <a:solidFill>
                  <a:srgbClr val="FFFFFF"/>
                </a:solidFill>
                <a:latin typeface="Open Sans"/>
              </a:rPr>
              <a:t>•</a:t>
            </a:r>
            <a:r>
              <a:rPr lang="en-US" sz="2499">
                <a:solidFill>
                  <a:srgbClr val="FFFFFF"/>
                </a:solidFill>
                <a:latin typeface="Open Sans Bold"/>
              </a:rPr>
              <a:t> Write (w)</a:t>
            </a:r>
          </a:p>
          <a:p>
            <a:pPr algn="l">
              <a:lnSpc>
                <a:spcPts val="3499"/>
              </a:lnSpc>
            </a:pPr>
            <a:r>
              <a:rPr lang="en-US" sz="2499">
                <a:solidFill>
                  <a:srgbClr val="FFFFFF"/>
                </a:solidFill>
                <a:latin typeface="Open Sans"/>
              </a:rPr>
              <a:t>• </a:t>
            </a:r>
            <a:r>
              <a:rPr lang="en-US" sz="2499">
                <a:solidFill>
                  <a:srgbClr val="FFFFFF"/>
                </a:solidFill>
                <a:latin typeface="Open Sans Bold"/>
              </a:rPr>
              <a:t>Execute (x)</a:t>
            </a:r>
          </a:p>
          <a:p>
            <a:pPr algn="l">
              <a:lnSpc>
                <a:spcPts val="3499"/>
              </a:lnSpc>
            </a:pPr>
          </a:p>
          <a:p>
            <a:pPr algn="l">
              <a:lnSpc>
                <a:spcPts val="3499"/>
              </a:lnSpc>
              <a:spcBef>
                <a:spcPct val="0"/>
              </a:spcBef>
            </a:pPr>
            <a:r>
              <a:rPr lang="en-US" sz="2499">
                <a:solidFill>
                  <a:srgbClr val="FFFFFF"/>
                </a:solidFill>
                <a:latin typeface="Open Sans"/>
              </a:rPr>
              <a:t>Nel caso delle directory il permesso </a:t>
            </a:r>
            <a:r>
              <a:rPr lang="en-US" sz="2499">
                <a:solidFill>
                  <a:srgbClr val="FFFFFF"/>
                </a:solidFill>
                <a:latin typeface="Open Sans Bold"/>
              </a:rPr>
              <a:t>read </a:t>
            </a:r>
            <a:r>
              <a:rPr lang="en-US" sz="2499">
                <a:solidFill>
                  <a:srgbClr val="FFFFFF"/>
                </a:solidFill>
                <a:latin typeface="Open Sans"/>
              </a:rPr>
              <a:t>consente di visualizzarne il contenuto, </a:t>
            </a:r>
            <a:r>
              <a:rPr lang="en-US" sz="2499">
                <a:solidFill>
                  <a:srgbClr val="FFFFFF"/>
                </a:solidFill>
                <a:latin typeface="Open Sans Bold"/>
              </a:rPr>
              <a:t>write </a:t>
            </a:r>
            <a:r>
              <a:rPr lang="en-US" sz="2499">
                <a:solidFill>
                  <a:srgbClr val="FFFFFF"/>
                </a:solidFill>
                <a:latin typeface="Open Sans"/>
              </a:rPr>
              <a:t>di creare nuovi file o directory ed </a:t>
            </a:r>
            <a:r>
              <a:rPr lang="en-US" sz="2499">
                <a:solidFill>
                  <a:srgbClr val="FFFFFF"/>
                </a:solidFill>
                <a:latin typeface="Open Sans Bold"/>
              </a:rPr>
              <a:t>execute </a:t>
            </a:r>
            <a:r>
              <a:rPr lang="en-US" sz="2499">
                <a:solidFill>
                  <a:srgbClr val="FFFFFF"/>
                </a:solidFill>
                <a:latin typeface="Open Sans"/>
              </a:rPr>
              <a:t>di attraversarle per accedere a sotto directory.</a:t>
            </a:r>
          </a:p>
        </p:txBody>
      </p:sp>
      <p:sp>
        <p:nvSpPr>
          <p:cNvPr name="TextBox 6" id="6"/>
          <p:cNvSpPr txBox="true"/>
          <p:nvPr/>
        </p:nvSpPr>
        <p:spPr>
          <a:xfrm rot="0">
            <a:off x="12851336" y="1228420"/>
            <a:ext cx="1677515" cy="755017"/>
          </a:xfrm>
          <a:prstGeom prst="rect">
            <a:avLst/>
          </a:prstGeom>
        </p:spPr>
        <p:txBody>
          <a:bodyPr anchor="t" rtlCol="false" tIns="0" lIns="0" bIns="0" rIns="0">
            <a:spAutoFit/>
          </a:bodyPr>
          <a:lstStyle/>
          <a:p>
            <a:pPr algn="l">
              <a:lnSpc>
                <a:spcPts val="6159"/>
              </a:lnSpc>
              <a:spcBef>
                <a:spcPct val="0"/>
              </a:spcBef>
            </a:pPr>
            <a:r>
              <a:rPr lang="en-US" sz="4399">
                <a:solidFill>
                  <a:srgbClr val="63F1F9"/>
                </a:solidFill>
                <a:latin typeface="Open Sans Bold"/>
              </a:rPr>
              <a:t>Linux</a:t>
            </a:r>
          </a:p>
        </p:txBody>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695650" y="2524844"/>
            <a:ext cx="14896700" cy="5703570"/>
          </a:xfrm>
          <a:prstGeom prst="rect">
            <a:avLst/>
          </a:prstGeom>
        </p:spPr>
        <p:txBody>
          <a:bodyPr anchor="t" rtlCol="false" tIns="0" lIns="0" bIns="0" rIns="0">
            <a:spAutoFit/>
          </a:bodyPr>
          <a:lstStyle/>
          <a:p>
            <a:pPr algn="ctr" marL="582927" indent="-291463" lvl="1">
              <a:lnSpc>
                <a:spcPts val="3779"/>
              </a:lnSpc>
              <a:buFont typeface="Arial"/>
              <a:buChar char="•"/>
            </a:pPr>
            <a:r>
              <a:rPr lang="en-US" sz="2699">
                <a:solidFill>
                  <a:srgbClr val="FFFFFF"/>
                </a:solidFill>
                <a:latin typeface="Open Sans Bold"/>
              </a:rPr>
              <a:t>Modello di sicurezza basato su permessi:</a:t>
            </a:r>
            <a:r>
              <a:rPr lang="en-US" sz="2699">
                <a:solidFill>
                  <a:srgbClr val="FFFFFF"/>
                </a:solidFill>
                <a:latin typeface="Open Sans Semi-Bold"/>
              </a:rPr>
              <a:t> </a:t>
            </a:r>
            <a:r>
              <a:rPr lang="en-US" sz="2699">
                <a:solidFill>
                  <a:srgbClr val="FFFFFF"/>
                </a:solidFill>
                <a:latin typeface="Open Sans"/>
              </a:rPr>
              <a:t>Linux impiega un modello di sicurezza fondato sui permessi per proteggere i file system. Ogni file e directory possiede attributi di permessi associati che determinano chi può leggere, scrivere o eseguire il file. I permessi sono assegnati a tre categorie di utenti: il proprietario del file, il gruppo del file e altri utenti.</a:t>
            </a:r>
          </a:p>
          <a:p>
            <a:pPr algn="ctr">
              <a:lnSpc>
                <a:spcPts val="3779"/>
              </a:lnSpc>
            </a:pPr>
          </a:p>
          <a:p>
            <a:pPr algn="ctr" marL="582927" indent="-291463" lvl="1">
              <a:lnSpc>
                <a:spcPts val="3779"/>
              </a:lnSpc>
              <a:buFont typeface="Arial"/>
              <a:buChar char="•"/>
            </a:pPr>
            <a:r>
              <a:rPr lang="en-US" sz="2699">
                <a:solidFill>
                  <a:srgbClr val="FFFFFF"/>
                </a:solidFill>
                <a:latin typeface="Open Sans Bold"/>
              </a:rPr>
              <a:t>ACL (Access Control Lists):</a:t>
            </a:r>
            <a:r>
              <a:rPr lang="en-US" sz="2699">
                <a:solidFill>
                  <a:srgbClr val="FFFFFF"/>
                </a:solidFill>
                <a:latin typeface="Open Sans"/>
              </a:rPr>
              <a:t> Definisce insiemi più complessi di autorizzazioni per file e directory e permettono di specificare permessi per gli utenti, aggiungendo un livello di dettaglio nella gestione delle autorizzazioni.</a:t>
            </a:r>
          </a:p>
          <a:p>
            <a:pPr algn="ctr">
              <a:lnSpc>
                <a:spcPts val="3779"/>
              </a:lnSpc>
            </a:pPr>
          </a:p>
          <a:p>
            <a:pPr algn="ctr" marL="582927" indent="-291463" lvl="1">
              <a:lnSpc>
                <a:spcPts val="3779"/>
              </a:lnSpc>
              <a:buFont typeface="Arial"/>
              <a:buChar char="•"/>
            </a:pPr>
            <a:r>
              <a:rPr lang="en-US" sz="2699">
                <a:solidFill>
                  <a:srgbClr val="FFFFFF"/>
                </a:solidFill>
                <a:latin typeface="Open Sans Bold"/>
              </a:rPr>
              <a:t>File system crittografati:</a:t>
            </a:r>
            <a:r>
              <a:rPr lang="en-US" sz="2699">
                <a:solidFill>
                  <a:srgbClr val="FFFFFF"/>
                </a:solidFill>
                <a:latin typeface="Open Sans"/>
              </a:rPr>
              <a:t> Linux fornisce alternative per creare file system crittografati, come  dm-crypt per crittografare il disco o eCryptfs per crittografare i file o le directory.</a:t>
            </a:r>
          </a:p>
        </p:txBody>
      </p:sp>
      <p:sp>
        <p:nvSpPr>
          <p:cNvPr name="TextBox 3" id="3"/>
          <p:cNvSpPr txBox="true"/>
          <p:nvPr/>
        </p:nvSpPr>
        <p:spPr>
          <a:xfrm rot="0">
            <a:off x="6794857" y="634364"/>
            <a:ext cx="4698285" cy="1455421"/>
          </a:xfrm>
          <a:prstGeom prst="rect">
            <a:avLst/>
          </a:prstGeom>
        </p:spPr>
        <p:txBody>
          <a:bodyPr anchor="t" rtlCol="false" tIns="0" lIns="0" bIns="0" rIns="0">
            <a:spAutoFit/>
          </a:bodyPr>
          <a:lstStyle/>
          <a:p>
            <a:pPr algn="ctr">
              <a:lnSpc>
                <a:spcPts val="5879"/>
              </a:lnSpc>
            </a:pPr>
            <a:r>
              <a:rPr lang="en-US" sz="4199">
                <a:solidFill>
                  <a:srgbClr val="63F1F9"/>
                </a:solidFill>
                <a:latin typeface="Open Sans Bold"/>
              </a:rPr>
              <a:t>Approfondimenti</a:t>
            </a:r>
          </a:p>
          <a:p>
            <a:pPr algn="ctr">
              <a:lnSpc>
                <a:spcPts val="5879"/>
              </a:lnSpc>
              <a:spcBef>
                <a:spcPct val="0"/>
              </a:spcBef>
            </a:pPr>
            <a:r>
              <a:rPr lang="en-US" sz="4199">
                <a:solidFill>
                  <a:srgbClr val="63F1F9"/>
                </a:solidFill>
                <a:latin typeface="Open Sans Bold"/>
              </a:rPr>
              <a:t>Linux</a:t>
            </a:r>
          </a:p>
        </p:txBody>
      </p:sp>
    </p:spTree>
  </p:cSld>
  <p:clrMapOvr>
    <a:masterClrMapping/>
  </p:clrMapOvr>
</p:sld>
</file>

<file path=ppt/slides/slide25.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541349" y="2821806"/>
            <a:ext cx="15205302" cy="5934711"/>
          </a:xfrm>
          <a:prstGeom prst="rect">
            <a:avLst/>
          </a:prstGeom>
        </p:spPr>
        <p:txBody>
          <a:bodyPr anchor="t" rtlCol="false" tIns="0" lIns="0" bIns="0" rIns="0">
            <a:spAutoFit/>
          </a:bodyPr>
          <a:lstStyle/>
          <a:p>
            <a:pPr algn="ctr" marL="561334" indent="-280667" lvl="1">
              <a:lnSpc>
                <a:spcPts val="3639"/>
              </a:lnSpc>
              <a:buFont typeface="Arial"/>
              <a:buChar char="•"/>
            </a:pPr>
            <a:r>
              <a:rPr lang="en-US" sz="2599">
                <a:solidFill>
                  <a:srgbClr val="FFFFFF"/>
                </a:solidFill>
                <a:latin typeface="Open Sans Semi-Bold"/>
              </a:rPr>
              <a:t>NTFS (New Technology File System): P</a:t>
            </a:r>
            <a:r>
              <a:rPr lang="en-US" sz="2599">
                <a:solidFill>
                  <a:srgbClr val="FFFFFF"/>
                </a:solidFill>
                <a:latin typeface="Open Sans"/>
              </a:rPr>
              <a:t>rincipale sistema di file utilizzato da Windows, che supporta la sicurezza basata su ACL per stabilire autorizzazioni dettagliate per file e cartelle.</a:t>
            </a:r>
          </a:p>
          <a:p>
            <a:pPr algn="ctr">
              <a:lnSpc>
                <a:spcPts val="3639"/>
              </a:lnSpc>
            </a:pPr>
          </a:p>
          <a:p>
            <a:pPr algn="ctr" marL="561334" indent="-280667" lvl="1">
              <a:lnSpc>
                <a:spcPts val="3639"/>
              </a:lnSpc>
              <a:buFont typeface="Arial"/>
              <a:buChar char="•"/>
            </a:pPr>
            <a:r>
              <a:rPr lang="en-US" sz="2599">
                <a:solidFill>
                  <a:srgbClr val="FFFFFF"/>
                </a:solidFill>
                <a:latin typeface="Open Sans Semi-Bold"/>
              </a:rPr>
              <a:t>BitLocker: </a:t>
            </a:r>
            <a:r>
              <a:rPr lang="en-US" sz="2599">
                <a:solidFill>
                  <a:srgbClr val="FFFFFF"/>
                </a:solidFill>
                <a:latin typeface="Open Sans"/>
              </a:rPr>
              <a:t>BitLocker Funzione integrata in Windows che consente di crittografare il disco rigido del sistema operativo, proteggendo i dati da accessi non autorizzati in caso di smarrimento o furto del dispositivo.</a:t>
            </a:r>
          </a:p>
          <a:p>
            <a:pPr algn="ctr">
              <a:lnSpc>
                <a:spcPts val="3639"/>
              </a:lnSpc>
            </a:pPr>
          </a:p>
          <a:p>
            <a:pPr algn="ctr" marL="561334" indent="-280667" lvl="1">
              <a:lnSpc>
                <a:spcPts val="3639"/>
              </a:lnSpc>
              <a:buFont typeface="Arial"/>
              <a:buChar char="•"/>
            </a:pPr>
            <a:r>
              <a:rPr lang="en-US" sz="2599">
                <a:solidFill>
                  <a:srgbClr val="FFFFFF"/>
                </a:solidFill>
                <a:latin typeface="Open Sans Bold"/>
              </a:rPr>
              <a:t>UAC (User Account Control):</a:t>
            </a:r>
            <a:r>
              <a:rPr lang="en-US" sz="2599">
                <a:solidFill>
                  <a:srgbClr val="FFFFFF"/>
                </a:solidFill>
                <a:latin typeface="Open Sans Semi-Bold"/>
              </a:rPr>
              <a:t> </a:t>
            </a:r>
            <a:r>
              <a:rPr lang="en-US" sz="2599">
                <a:solidFill>
                  <a:srgbClr val="FFFFFF"/>
                </a:solidFill>
                <a:latin typeface="Open Sans"/>
              </a:rPr>
              <a:t>Introdotto con Windows Vista, è un sistema di controllo degli accessi che previene modifiche non autorizzate richiedendo l'approvazione dell'utente.</a:t>
            </a:r>
          </a:p>
          <a:p>
            <a:pPr algn="ctr">
              <a:lnSpc>
                <a:spcPts val="3639"/>
              </a:lnSpc>
            </a:pPr>
          </a:p>
          <a:p>
            <a:pPr algn="ctr" marL="561334" indent="-280667" lvl="1">
              <a:lnSpc>
                <a:spcPts val="3639"/>
              </a:lnSpc>
              <a:buFont typeface="Arial"/>
              <a:buChar char="•"/>
            </a:pPr>
            <a:r>
              <a:rPr lang="en-US" sz="2599">
                <a:solidFill>
                  <a:srgbClr val="FFFFFF"/>
                </a:solidFill>
                <a:latin typeface="Open Sans Semi-Bold"/>
              </a:rPr>
              <a:t>Active Directory: </a:t>
            </a:r>
            <a:r>
              <a:rPr lang="en-US" sz="2599">
                <a:solidFill>
                  <a:srgbClr val="FFFFFF"/>
                </a:solidFill>
                <a:latin typeface="Open Sans"/>
              </a:rPr>
              <a:t>Windows offre la gestione centralizzata delle autorizzazioni e delle politiche di sicurezza in una rete, permettendo di definire ruoli, gruppi e politiche per regolare l'accesso alle risorse e ai file di rete.</a:t>
            </a:r>
          </a:p>
        </p:txBody>
      </p:sp>
      <p:sp>
        <p:nvSpPr>
          <p:cNvPr name="TextBox 3" id="3"/>
          <p:cNvSpPr txBox="true"/>
          <p:nvPr/>
        </p:nvSpPr>
        <p:spPr>
          <a:xfrm rot="0">
            <a:off x="5416674" y="634364"/>
            <a:ext cx="7454652" cy="1455421"/>
          </a:xfrm>
          <a:prstGeom prst="rect">
            <a:avLst/>
          </a:prstGeom>
        </p:spPr>
        <p:txBody>
          <a:bodyPr anchor="t" rtlCol="false" tIns="0" lIns="0" bIns="0" rIns="0">
            <a:spAutoFit/>
          </a:bodyPr>
          <a:lstStyle/>
          <a:p>
            <a:pPr algn="ctr">
              <a:lnSpc>
                <a:spcPts val="5879"/>
              </a:lnSpc>
            </a:pPr>
            <a:r>
              <a:rPr lang="en-US" sz="4199">
                <a:solidFill>
                  <a:srgbClr val="63F1F9"/>
                </a:solidFill>
                <a:latin typeface="Open Sans Bold"/>
              </a:rPr>
              <a:t>Approfondimenti </a:t>
            </a:r>
          </a:p>
          <a:p>
            <a:pPr algn="ctr">
              <a:lnSpc>
                <a:spcPts val="5879"/>
              </a:lnSpc>
              <a:spcBef>
                <a:spcPct val="0"/>
              </a:spcBef>
            </a:pPr>
            <a:r>
              <a:rPr lang="en-US" sz="4199">
                <a:solidFill>
                  <a:srgbClr val="63F1F9"/>
                </a:solidFill>
                <a:latin typeface="Open Sans Bold"/>
              </a:rPr>
              <a:t>Windows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70709" y="2843049"/>
            <a:ext cx="13146582" cy="4124653"/>
          </a:xfrm>
          <a:prstGeom prst="rect">
            <a:avLst/>
          </a:prstGeom>
        </p:spPr>
        <p:txBody>
          <a:bodyPr anchor="t" rtlCol="false" tIns="0" lIns="0" bIns="0" rIns="0">
            <a:spAutoFit/>
          </a:bodyPr>
          <a:lstStyle/>
          <a:p>
            <a:pPr algn="ctr">
              <a:lnSpc>
                <a:spcPts val="33581"/>
              </a:lnSpc>
              <a:spcBef>
                <a:spcPct val="0"/>
              </a:spcBef>
            </a:pPr>
            <a:r>
              <a:rPr lang="en-US" sz="23987">
                <a:solidFill>
                  <a:srgbClr val="63F1F9"/>
                </a:solidFill>
                <a:latin typeface="Bebas Neue Cyrillic"/>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648" y="5892483"/>
            <a:ext cx="4328871" cy="3381930"/>
          </a:xfrm>
          <a:custGeom>
            <a:avLst/>
            <a:gdLst/>
            <a:ahLst/>
            <a:cxnLst/>
            <a:rect r="r" b="b" t="t" l="l"/>
            <a:pathLst>
              <a:path h="3381930" w="4328871">
                <a:moveTo>
                  <a:pt x="0" y="0"/>
                </a:moveTo>
                <a:lnTo>
                  <a:pt x="4328871" y="0"/>
                </a:lnTo>
                <a:lnTo>
                  <a:pt x="4328871" y="3381931"/>
                </a:lnTo>
                <a:lnTo>
                  <a:pt x="0" y="3381931"/>
                </a:lnTo>
                <a:lnTo>
                  <a:pt x="0" y="0"/>
                </a:lnTo>
                <a:close/>
              </a:path>
            </a:pathLst>
          </a:custGeom>
          <a:blipFill>
            <a:blip r:embed="rId6"/>
            <a:stretch>
              <a:fillRect l="0" t="0" r="0" b="0"/>
            </a:stretch>
          </a:blipFill>
        </p:spPr>
      </p:sp>
      <p:sp>
        <p:nvSpPr>
          <p:cNvPr name="Freeform 5" id="5"/>
          <p:cNvSpPr/>
          <p:nvPr/>
        </p:nvSpPr>
        <p:spPr>
          <a:xfrm flipH="false" flipV="false" rot="0">
            <a:off x="12085449" y="2170058"/>
            <a:ext cx="5173851" cy="2910291"/>
          </a:xfrm>
          <a:custGeom>
            <a:avLst/>
            <a:gdLst/>
            <a:ahLst/>
            <a:cxnLst/>
            <a:rect r="r" b="b" t="t" l="l"/>
            <a:pathLst>
              <a:path h="2910291" w="5173851">
                <a:moveTo>
                  <a:pt x="0" y="0"/>
                </a:moveTo>
                <a:lnTo>
                  <a:pt x="5173851" y="0"/>
                </a:lnTo>
                <a:lnTo>
                  <a:pt x="5173851" y="2910291"/>
                </a:lnTo>
                <a:lnTo>
                  <a:pt x="0" y="2910291"/>
                </a:lnTo>
                <a:lnTo>
                  <a:pt x="0" y="0"/>
                </a:lnTo>
                <a:close/>
              </a:path>
            </a:pathLst>
          </a:custGeom>
          <a:blipFill>
            <a:blip r:embed="rId7"/>
            <a:stretch>
              <a:fillRect l="0" t="0" r="0" b="0"/>
            </a:stretch>
          </a:blipFill>
        </p:spPr>
      </p:sp>
      <p:sp>
        <p:nvSpPr>
          <p:cNvPr name="TextBox 6" id="6"/>
          <p:cNvSpPr txBox="true"/>
          <p:nvPr/>
        </p:nvSpPr>
        <p:spPr>
          <a:xfrm rot="0">
            <a:off x="1191935" y="593690"/>
            <a:ext cx="10715345"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SICUREZZA E PROTEZIONE DEI COMPUTER</a:t>
            </a:r>
          </a:p>
        </p:txBody>
      </p:sp>
      <p:sp>
        <p:nvSpPr>
          <p:cNvPr name="TextBox 7" id="7"/>
          <p:cNvSpPr txBox="true"/>
          <p:nvPr/>
        </p:nvSpPr>
        <p:spPr>
          <a:xfrm rot="0">
            <a:off x="1191935" y="1561727"/>
            <a:ext cx="4279908" cy="422275"/>
          </a:xfrm>
          <a:prstGeom prst="rect">
            <a:avLst/>
          </a:prstGeom>
        </p:spPr>
        <p:txBody>
          <a:bodyPr anchor="t" rtlCol="false" tIns="0" lIns="0" bIns="0" rIns="0">
            <a:spAutoFit/>
          </a:bodyPr>
          <a:lstStyle/>
          <a:p>
            <a:pPr algn="l">
              <a:lnSpc>
                <a:spcPts val="3499"/>
              </a:lnSpc>
              <a:spcBef>
                <a:spcPct val="0"/>
              </a:spcBef>
            </a:pPr>
            <a:r>
              <a:rPr lang="en-US" sz="2499">
                <a:solidFill>
                  <a:srgbClr val="63F1F9"/>
                </a:solidFill>
                <a:latin typeface="Open Sans Bold"/>
              </a:rPr>
              <a:t>Tre obiettivi fondamentali:</a:t>
            </a:r>
          </a:p>
        </p:txBody>
      </p:sp>
      <p:sp>
        <p:nvSpPr>
          <p:cNvPr name="TextBox 8" id="8"/>
          <p:cNvSpPr txBox="true"/>
          <p:nvPr/>
        </p:nvSpPr>
        <p:spPr>
          <a:xfrm rot="0">
            <a:off x="1028700" y="2131958"/>
            <a:ext cx="10258873" cy="3887470"/>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Bold"/>
              </a:rPr>
              <a:t>Confidenzialità:  </a:t>
            </a:r>
            <a:r>
              <a:rPr lang="en-US" sz="2199">
                <a:solidFill>
                  <a:srgbClr val="FFFFFF"/>
                </a:solidFill>
                <a:latin typeface="Open Sans"/>
              </a:rPr>
              <a:t>non deve essere possibile a persone o sistemi non autorizzati accedere a risorse per le quali non dispongono di una specifica autorizzazione</a:t>
            </a:r>
          </a:p>
          <a:p>
            <a:pPr algn="l">
              <a:lnSpc>
                <a:spcPts val="3079"/>
              </a:lnSpc>
            </a:pPr>
          </a:p>
          <a:p>
            <a:pPr algn="l" marL="474976" indent="-237488" lvl="1">
              <a:lnSpc>
                <a:spcPts val="3079"/>
              </a:lnSpc>
              <a:buFont typeface="Arial"/>
              <a:buChar char="•"/>
            </a:pPr>
            <a:r>
              <a:rPr lang="en-US" sz="2199">
                <a:solidFill>
                  <a:srgbClr val="FFFFFF"/>
                </a:solidFill>
                <a:latin typeface="Open Sans Bold"/>
              </a:rPr>
              <a:t>I</a:t>
            </a:r>
            <a:r>
              <a:rPr lang="en-US" sz="2199">
                <a:solidFill>
                  <a:srgbClr val="FFFFFF"/>
                </a:solidFill>
                <a:latin typeface="Open Sans Bold"/>
              </a:rPr>
              <a:t>ntegrità:  </a:t>
            </a:r>
            <a:r>
              <a:rPr lang="en-US" sz="2199">
                <a:solidFill>
                  <a:srgbClr val="FFFFFF"/>
                </a:solidFill>
                <a:latin typeface="Open Sans"/>
              </a:rPr>
              <a:t>non deve essere possibile a persone o sistemi non autorizzati creare, modificare o eliminare risorse per le quali non dispongono di una specifica autorizzazione</a:t>
            </a:r>
          </a:p>
          <a:p>
            <a:pPr algn="l">
              <a:lnSpc>
                <a:spcPts val="3079"/>
              </a:lnSpc>
            </a:pPr>
          </a:p>
          <a:p>
            <a:pPr algn="l" marL="474976" indent="-237488" lvl="1">
              <a:lnSpc>
                <a:spcPts val="3079"/>
              </a:lnSpc>
              <a:buFont typeface="Arial"/>
              <a:buChar char="•"/>
            </a:pPr>
            <a:r>
              <a:rPr lang="en-US" sz="2199">
                <a:solidFill>
                  <a:srgbClr val="FFFFFF"/>
                </a:solidFill>
                <a:latin typeface="Open Sans Bold"/>
              </a:rPr>
              <a:t>D</a:t>
            </a:r>
            <a:r>
              <a:rPr lang="en-US" sz="2199">
                <a:solidFill>
                  <a:srgbClr val="FFFFFF"/>
                </a:solidFill>
                <a:latin typeface="Open Sans Bold"/>
              </a:rPr>
              <a:t>isponibilità: </a:t>
            </a:r>
            <a:r>
              <a:rPr lang="en-US" sz="2199">
                <a:solidFill>
                  <a:srgbClr val="FFFFFF"/>
                </a:solidFill>
                <a:latin typeface="Open Sans"/>
              </a:rPr>
              <a:t>non deve essere possibile impedire l'accesso a persone o sistemi alle risorse  per le quali dispongono di una specifica autorizzazione.</a:t>
            </a:r>
          </a:p>
        </p:txBody>
      </p:sp>
      <p:sp>
        <p:nvSpPr>
          <p:cNvPr name="TextBox 9" id="9"/>
          <p:cNvSpPr txBox="true"/>
          <p:nvPr/>
        </p:nvSpPr>
        <p:spPr>
          <a:xfrm rot="0">
            <a:off x="1191935" y="6388338"/>
            <a:ext cx="6988541" cy="396241"/>
          </a:xfrm>
          <a:prstGeom prst="rect">
            <a:avLst/>
          </a:prstGeom>
        </p:spPr>
        <p:txBody>
          <a:bodyPr anchor="t" rtlCol="false" tIns="0" lIns="0" bIns="0" rIns="0">
            <a:spAutoFit/>
          </a:bodyPr>
          <a:lstStyle/>
          <a:p>
            <a:pPr algn="l">
              <a:lnSpc>
                <a:spcPts val="3359"/>
              </a:lnSpc>
              <a:spcBef>
                <a:spcPct val="0"/>
              </a:spcBef>
            </a:pPr>
            <a:r>
              <a:rPr lang="en-US" sz="2399">
                <a:solidFill>
                  <a:srgbClr val="63F1F9"/>
                </a:solidFill>
                <a:latin typeface="Open Sans Bold"/>
              </a:rPr>
              <a:t>Differenza tra sicurezza e protezione:</a:t>
            </a:r>
          </a:p>
        </p:txBody>
      </p:sp>
      <p:sp>
        <p:nvSpPr>
          <p:cNvPr name="TextBox 10" id="10"/>
          <p:cNvSpPr txBox="true"/>
          <p:nvPr/>
        </p:nvSpPr>
        <p:spPr>
          <a:xfrm rot="0">
            <a:off x="1028700" y="6949043"/>
            <a:ext cx="10258873" cy="2325370"/>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Bold"/>
              </a:rPr>
              <a:t>Sicurezza</a:t>
            </a:r>
            <a:r>
              <a:rPr lang="en-US" sz="2199">
                <a:solidFill>
                  <a:srgbClr val="FFFFFF"/>
                </a:solidFill>
                <a:latin typeface="Open Sans"/>
              </a:rPr>
              <a:t>: misura il grado di confidenza nell'integrità di un computer nelle sue componenti hardware e software e dei dati che esso gestisce;</a:t>
            </a:r>
          </a:p>
          <a:p>
            <a:pPr algn="l">
              <a:lnSpc>
                <a:spcPts val="3079"/>
              </a:lnSpc>
            </a:pPr>
          </a:p>
          <a:p>
            <a:pPr algn="l" marL="474976" indent="-237488" lvl="1">
              <a:lnSpc>
                <a:spcPts val="3079"/>
              </a:lnSpc>
              <a:buFont typeface="Arial"/>
              <a:buChar char="•"/>
            </a:pPr>
            <a:r>
              <a:rPr lang="en-US" sz="2199">
                <a:solidFill>
                  <a:srgbClr val="FFFFFF"/>
                </a:solidFill>
                <a:latin typeface="Open Sans Bold"/>
              </a:rPr>
              <a:t>P</a:t>
            </a:r>
            <a:r>
              <a:rPr lang="en-US" sz="2199">
                <a:solidFill>
                  <a:srgbClr val="FFFFFF"/>
                </a:solidFill>
                <a:latin typeface="Open Sans Bold"/>
              </a:rPr>
              <a:t>rotezione:</a:t>
            </a:r>
            <a:r>
              <a:rPr lang="en-US" sz="2199">
                <a:solidFill>
                  <a:srgbClr val="FFFFFF"/>
                </a:solidFill>
                <a:latin typeface="Open Sans"/>
              </a:rPr>
              <a:t> è l'insieme dei meccanismi che controllano l'accesso di utenti e processi alle risorse di un computer, sia hardware sia software, allo scopo di garantirne la sicurezza.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12708" y="2227453"/>
            <a:ext cx="9194253" cy="5832094"/>
          </a:xfrm>
          <a:custGeom>
            <a:avLst/>
            <a:gdLst/>
            <a:ahLst/>
            <a:cxnLst/>
            <a:rect r="r" b="b" t="t" l="l"/>
            <a:pathLst>
              <a:path h="5832094" w="9194253">
                <a:moveTo>
                  <a:pt x="0" y="0"/>
                </a:moveTo>
                <a:lnTo>
                  <a:pt x="9194253" y="0"/>
                </a:lnTo>
                <a:lnTo>
                  <a:pt x="9194253" y="5832094"/>
                </a:lnTo>
                <a:lnTo>
                  <a:pt x="0" y="5832094"/>
                </a:lnTo>
                <a:lnTo>
                  <a:pt x="0" y="0"/>
                </a:lnTo>
                <a:close/>
              </a:path>
            </a:pathLst>
          </a:custGeom>
          <a:blipFill>
            <a:blip r:embed="rId6"/>
            <a:stretch>
              <a:fillRect l="0" t="0" r="0" b="0"/>
            </a:stretch>
          </a:blipFill>
        </p:spPr>
      </p:sp>
      <p:sp>
        <p:nvSpPr>
          <p:cNvPr name="TextBox 5" id="5"/>
          <p:cNvSpPr txBox="true"/>
          <p:nvPr/>
        </p:nvSpPr>
        <p:spPr>
          <a:xfrm rot="0">
            <a:off x="797621" y="3013143"/>
            <a:ext cx="4826333" cy="495301"/>
          </a:xfrm>
          <a:prstGeom prst="rect">
            <a:avLst/>
          </a:prstGeom>
        </p:spPr>
        <p:txBody>
          <a:bodyPr anchor="t" rtlCol="false" tIns="0" lIns="0" bIns="0" rIns="0">
            <a:spAutoFit/>
          </a:bodyPr>
          <a:lstStyle/>
          <a:p>
            <a:pPr algn="l">
              <a:lnSpc>
                <a:spcPts val="4199"/>
              </a:lnSpc>
              <a:spcBef>
                <a:spcPct val="0"/>
              </a:spcBef>
            </a:pPr>
            <a:r>
              <a:rPr lang="en-US" sz="2999">
                <a:solidFill>
                  <a:srgbClr val="63F1F9"/>
                </a:solidFill>
                <a:latin typeface="Open Sans Bold"/>
              </a:rPr>
              <a:t>Tipi di attacchi malevoli:</a:t>
            </a:r>
          </a:p>
        </p:txBody>
      </p:sp>
      <p:sp>
        <p:nvSpPr>
          <p:cNvPr name="TextBox 6" id="6"/>
          <p:cNvSpPr txBox="true"/>
          <p:nvPr/>
        </p:nvSpPr>
        <p:spPr>
          <a:xfrm rot="0">
            <a:off x="679594" y="3898196"/>
            <a:ext cx="7902035" cy="3328035"/>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FFFFFF"/>
                </a:solidFill>
                <a:latin typeface="Open Sans Bold"/>
              </a:rPr>
              <a:t>Passivi: </a:t>
            </a:r>
            <a:r>
              <a:rPr lang="en-US" sz="2099">
                <a:solidFill>
                  <a:srgbClr val="FFFFFF"/>
                </a:solidFill>
                <a:latin typeface="Open Sans"/>
              </a:rPr>
              <a:t>sono mirati a compromettere la confidenzialità dei dati.</a:t>
            </a:r>
          </a:p>
          <a:p>
            <a:pPr algn="l">
              <a:lnSpc>
                <a:spcPts val="2939"/>
              </a:lnSpc>
            </a:pPr>
          </a:p>
          <a:p>
            <a:pPr algn="l" marL="453387" indent="-226693" lvl="1">
              <a:lnSpc>
                <a:spcPts val="2939"/>
              </a:lnSpc>
              <a:buFont typeface="Arial"/>
              <a:buChar char="•"/>
            </a:pPr>
            <a:r>
              <a:rPr lang="en-US" sz="2099">
                <a:solidFill>
                  <a:srgbClr val="FFFFFF"/>
                </a:solidFill>
                <a:latin typeface="Open Sans Bold"/>
              </a:rPr>
              <a:t>Attivi</a:t>
            </a:r>
            <a:r>
              <a:rPr lang="en-US" sz="2099">
                <a:solidFill>
                  <a:srgbClr val="FFFFFF"/>
                </a:solidFill>
                <a:latin typeface="Open Sans Bold"/>
              </a:rPr>
              <a:t>: </a:t>
            </a:r>
            <a:r>
              <a:rPr lang="en-US" sz="2099">
                <a:solidFill>
                  <a:srgbClr val="FFFFFF"/>
                </a:solidFill>
                <a:latin typeface="Open Sans"/>
              </a:rPr>
              <a:t>mirano a violare l'integrità dei dati o lo stato di configurazione dei sistemi.</a:t>
            </a:r>
          </a:p>
          <a:p>
            <a:pPr algn="l">
              <a:lnSpc>
                <a:spcPts val="2939"/>
              </a:lnSpc>
            </a:pPr>
          </a:p>
          <a:p>
            <a:pPr algn="l" marL="453387" indent="-226693" lvl="1">
              <a:lnSpc>
                <a:spcPts val="2939"/>
              </a:lnSpc>
              <a:buFont typeface="Arial"/>
              <a:buChar char="•"/>
            </a:pPr>
            <a:r>
              <a:rPr lang="en-US" sz="2099">
                <a:solidFill>
                  <a:srgbClr val="FFFFFF"/>
                </a:solidFill>
                <a:latin typeface="Open Sans Bold"/>
              </a:rPr>
              <a:t>DoS (Denial Of Service)</a:t>
            </a:r>
            <a:r>
              <a:rPr lang="en-US" sz="2099">
                <a:solidFill>
                  <a:srgbClr val="FFFFFF"/>
                </a:solidFill>
                <a:latin typeface="Open Sans Bold"/>
              </a:rPr>
              <a:t>:</a:t>
            </a:r>
            <a:r>
              <a:rPr lang="en-US" sz="2099">
                <a:solidFill>
                  <a:srgbClr val="FFFFFF"/>
                </a:solidFill>
                <a:latin typeface="Open Sans"/>
              </a:rPr>
              <a:t> è un tipo di attacco che cerca di compromettere l'integrità dei dati o dello stato di configurazione dei sistemi.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97398" y="1962206"/>
            <a:ext cx="3886125" cy="2914594"/>
          </a:xfrm>
          <a:custGeom>
            <a:avLst/>
            <a:gdLst/>
            <a:ahLst/>
            <a:cxnLst/>
            <a:rect r="r" b="b" t="t" l="l"/>
            <a:pathLst>
              <a:path h="2914594" w="3886125">
                <a:moveTo>
                  <a:pt x="0" y="0"/>
                </a:moveTo>
                <a:lnTo>
                  <a:pt x="3886125" y="0"/>
                </a:lnTo>
                <a:lnTo>
                  <a:pt x="3886125" y="2914594"/>
                </a:lnTo>
                <a:lnTo>
                  <a:pt x="0" y="2914594"/>
                </a:lnTo>
                <a:lnTo>
                  <a:pt x="0" y="0"/>
                </a:lnTo>
                <a:close/>
              </a:path>
            </a:pathLst>
          </a:custGeom>
          <a:blipFill>
            <a:blip r:embed="rId2"/>
            <a:stretch>
              <a:fillRect l="0" t="0" r="0" b="0"/>
            </a:stretch>
          </a:blipFill>
        </p:spPr>
      </p:sp>
      <p:sp>
        <p:nvSpPr>
          <p:cNvPr name="Freeform 3" id="3"/>
          <p:cNvSpPr/>
          <p:nvPr/>
        </p:nvSpPr>
        <p:spPr>
          <a:xfrm flipH="false" flipV="false" rot="0">
            <a:off x="7858387" y="2502162"/>
            <a:ext cx="3532908" cy="2644106"/>
          </a:xfrm>
          <a:custGeom>
            <a:avLst/>
            <a:gdLst/>
            <a:ahLst/>
            <a:cxnLst/>
            <a:rect r="r" b="b" t="t" l="l"/>
            <a:pathLst>
              <a:path h="2644106" w="3532908">
                <a:moveTo>
                  <a:pt x="0" y="0"/>
                </a:moveTo>
                <a:lnTo>
                  <a:pt x="3532908" y="0"/>
                </a:lnTo>
                <a:lnTo>
                  <a:pt x="3532908" y="2644106"/>
                </a:lnTo>
                <a:lnTo>
                  <a:pt x="0" y="2644106"/>
                </a:lnTo>
                <a:lnTo>
                  <a:pt x="0" y="0"/>
                </a:lnTo>
                <a:close/>
              </a:path>
            </a:pathLst>
          </a:custGeom>
          <a:blipFill>
            <a:blip r:embed="rId3"/>
            <a:stretch>
              <a:fillRect l="-5947" t="0" r="-6405" b="0"/>
            </a:stretch>
          </a:blipFill>
        </p:spPr>
      </p:sp>
      <p:sp>
        <p:nvSpPr>
          <p:cNvPr name="Freeform 4" id="4"/>
          <p:cNvSpPr/>
          <p:nvPr/>
        </p:nvSpPr>
        <p:spPr>
          <a:xfrm flipH="false" flipV="false" rot="0">
            <a:off x="13093061" y="2724562"/>
            <a:ext cx="4202495" cy="2199306"/>
          </a:xfrm>
          <a:custGeom>
            <a:avLst/>
            <a:gdLst/>
            <a:ahLst/>
            <a:cxnLst/>
            <a:rect r="r" b="b" t="t" l="l"/>
            <a:pathLst>
              <a:path h="2199306" w="4202495">
                <a:moveTo>
                  <a:pt x="0" y="0"/>
                </a:moveTo>
                <a:lnTo>
                  <a:pt x="4202495" y="0"/>
                </a:lnTo>
                <a:lnTo>
                  <a:pt x="4202495" y="2199306"/>
                </a:lnTo>
                <a:lnTo>
                  <a:pt x="0" y="2199306"/>
                </a:lnTo>
                <a:lnTo>
                  <a:pt x="0" y="0"/>
                </a:lnTo>
                <a:close/>
              </a:path>
            </a:pathLst>
          </a:custGeom>
          <a:blipFill>
            <a:blip r:embed="rId4"/>
            <a:stretch>
              <a:fillRect l="0" t="0" r="0" b="0"/>
            </a:stretch>
          </a:blipFill>
        </p:spPr>
      </p:sp>
      <p:sp>
        <p:nvSpPr>
          <p:cNvPr name="Freeform 5" id="5"/>
          <p:cNvSpPr/>
          <p:nvPr/>
        </p:nvSpPr>
        <p:spPr>
          <a:xfrm flipH="false" flipV="false" rot="0">
            <a:off x="2783099" y="5878089"/>
            <a:ext cx="3417695" cy="3417695"/>
          </a:xfrm>
          <a:custGeom>
            <a:avLst/>
            <a:gdLst/>
            <a:ahLst/>
            <a:cxnLst/>
            <a:rect r="r" b="b" t="t" l="l"/>
            <a:pathLst>
              <a:path h="3417695" w="3417695">
                <a:moveTo>
                  <a:pt x="0" y="0"/>
                </a:moveTo>
                <a:lnTo>
                  <a:pt x="3417695" y="0"/>
                </a:lnTo>
                <a:lnTo>
                  <a:pt x="3417695" y="3417695"/>
                </a:lnTo>
                <a:lnTo>
                  <a:pt x="0" y="3417695"/>
                </a:lnTo>
                <a:lnTo>
                  <a:pt x="0" y="0"/>
                </a:lnTo>
                <a:close/>
              </a:path>
            </a:pathLst>
          </a:custGeom>
          <a:blipFill>
            <a:blip r:embed="rId5"/>
            <a:stretch>
              <a:fillRect l="0" t="0" r="0" b="0"/>
            </a:stretch>
          </a:blipFill>
        </p:spPr>
      </p:sp>
      <p:sp>
        <p:nvSpPr>
          <p:cNvPr name="Freeform 6" id="6"/>
          <p:cNvSpPr/>
          <p:nvPr/>
        </p:nvSpPr>
        <p:spPr>
          <a:xfrm flipH="false" flipV="false" rot="0">
            <a:off x="9916223" y="6418757"/>
            <a:ext cx="4819155" cy="3214377"/>
          </a:xfrm>
          <a:custGeom>
            <a:avLst/>
            <a:gdLst/>
            <a:ahLst/>
            <a:cxnLst/>
            <a:rect r="r" b="b" t="t" l="l"/>
            <a:pathLst>
              <a:path h="3214377" w="4819155">
                <a:moveTo>
                  <a:pt x="0" y="0"/>
                </a:moveTo>
                <a:lnTo>
                  <a:pt x="4819155" y="0"/>
                </a:lnTo>
                <a:lnTo>
                  <a:pt x="4819155" y="3214377"/>
                </a:lnTo>
                <a:lnTo>
                  <a:pt x="0" y="3214377"/>
                </a:lnTo>
                <a:lnTo>
                  <a:pt x="0" y="0"/>
                </a:lnTo>
                <a:close/>
              </a:path>
            </a:pathLst>
          </a:custGeom>
          <a:blipFill>
            <a:blip r:embed="rId6"/>
            <a:stretch>
              <a:fillRect l="0" t="0" r="0" b="0"/>
            </a:stretch>
          </a:blipFill>
        </p:spPr>
      </p:sp>
      <p:sp>
        <p:nvSpPr>
          <p:cNvPr name="TextBox 7" id="7"/>
          <p:cNvSpPr txBox="true"/>
          <p:nvPr/>
        </p:nvSpPr>
        <p:spPr>
          <a:xfrm rot="0">
            <a:off x="7858387" y="393584"/>
            <a:ext cx="4698285"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Approfondimenti</a:t>
            </a:r>
          </a:p>
        </p:txBody>
      </p:sp>
      <p:sp>
        <p:nvSpPr>
          <p:cNvPr name="TextBox 8" id="8"/>
          <p:cNvSpPr txBox="true"/>
          <p:nvPr/>
        </p:nvSpPr>
        <p:spPr>
          <a:xfrm rot="0">
            <a:off x="2783099" y="1289686"/>
            <a:ext cx="1714725" cy="481043"/>
          </a:xfrm>
          <a:prstGeom prst="rect">
            <a:avLst/>
          </a:prstGeom>
        </p:spPr>
        <p:txBody>
          <a:bodyPr anchor="t" rtlCol="false" tIns="0" lIns="0" bIns="0" rIns="0">
            <a:spAutoFit/>
          </a:bodyPr>
          <a:lstStyle/>
          <a:p>
            <a:pPr algn="ctr">
              <a:lnSpc>
                <a:spcPts val="3917"/>
              </a:lnSpc>
              <a:spcBef>
                <a:spcPct val="0"/>
              </a:spcBef>
            </a:pPr>
            <a:r>
              <a:rPr lang="en-US" sz="2798">
                <a:solidFill>
                  <a:srgbClr val="FFFFFF"/>
                </a:solidFill>
                <a:latin typeface="Open Sans Bold"/>
              </a:rPr>
              <a:t>1.Firewall</a:t>
            </a:r>
          </a:p>
        </p:txBody>
      </p:sp>
      <p:sp>
        <p:nvSpPr>
          <p:cNvPr name="TextBox 9" id="9"/>
          <p:cNvSpPr txBox="true"/>
          <p:nvPr/>
        </p:nvSpPr>
        <p:spPr>
          <a:xfrm rot="0">
            <a:off x="7393490" y="1914581"/>
            <a:ext cx="4462702" cy="407946"/>
          </a:xfrm>
          <a:prstGeom prst="rect">
            <a:avLst/>
          </a:prstGeom>
        </p:spPr>
        <p:txBody>
          <a:bodyPr anchor="t" rtlCol="false" tIns="0" lIns="0" bIns="0" rIns="0">
            <a:spAutoFit/>
          </a:bodyPr>
          <a:lstStyle/>
          <a:p>
            <a:pPr algn="ctr">
              <a:lnSpc>
                <a:spcPts val="3329"/>
              </a:lnSpc>
              <a:spcBef>
                <a:spcPct val="0"/>
              </a:spcBef>
            </a:pPr>
            <a:r>
              <a:rPr lang="en-US" sz="2378">
                <a:solidFill>
                  <a:srgbClr val="FFFFFF"/>
                </a:solidFill>
                <a:latin typeface="Open Sans Bold"/>
              </a:rPr>
              <a:t>2.Aggiornamenti del software</a:t>
            </a:r>
          </a:p>
        </p:txBody>
      </p:sp>
      <p:sp>
        <p:nvSpPr>
          <p:cNvPr name="TextBox 10" id="10"/>
          <p:cNvSpPr txBox="true"/>
          <p:nvPr/>
        </p:nvSpPr>
        <p:spPr>
          <a:xfrm rot="0">
            <a:off x="13307286" y="2094283"/>
            <a:ext cx="3774046" cy="401679"/>
          </a:xfrm>
          <a:prstGeom prst="rect">
            <a:avLst/>
          </a:prstGeom>
        </p:spPr>
        <p:txBody>
          <a:bodyPr anchor="t" rtlCol="false" tIns="0" lIns="0" bIns="0" rIns="0">
            <a:spAutoFit/>
          </a:bodyPr>
          <a:lstStyle/>
          <a:p>
            <a:pPr algn="ctr">
              <a:lnSpc>
                <a:spcPts val="3266"/>
              </a:lnSpc>
              <a:spcBef>
                <a:spcPct val="0"/>
              </a:spcBef>
            </a:pPr>
            <a:r>
              <a:rPr lang="en-US" sz="2332">
                <a:solidFill>
                  <a:srgbClr val="FFFFFF"/>
                </a:solidFill>
                <a:latin typeface="Open Sans Bold"/>
              </a:rPr>
              <a:t>3.Backup regolari dei dati</a:t>
            </a:r>
          </a:p>
        </p:txBody>
      </p:sp>
      <p:sp>
        <p:nvSpPr>
          <p:cNvPr name="TextBox 11" id="11"/>
          <p:cNvSpPr txBox="true"/>
          <p:nvPr/>
        </p:nvSpPr>
        <p:spPr>
          <a:xfrm rot="0">
            <a:off x="2072612" y="5321043"/>
            <a:ext cx="4850423" cy="405232"/>
          </a:xfrm>
          <a:prstGeom prst="rect">
            <a:avLst/>
          </a:prstGeom>
        </p:spPr>
        <p:txBody>
          <a:bodyPr anchor="t" rtlCol="false" tIns="0" lIns="0" bIns="0" rIns="0">
            <a:spAutoFit/>
          </a:bodyPr>
          <a:lstStyle/>
          <a:p>
            <a:pPr algn="ctr">
              <a:lnSpc>
                <a:spcPts val="3304"/>
              </a:lnSpc>
              <a:spcBef>
                <a:spcPct val="0"/>
              </a:spcBef>
            </a:pPr>
            <a:r>
              <a:rPr lang="en-US" sz="2360">
                <a:solidFill>
                  <a:srgbClr val="FFFFFF"/>
                </a:solidFill>
                <a:latin typeface="Open Sans Bold"/>
              </a:rPr>
              <a:t>4.Sensibilizzazione alla sicurezza</a:t>
            </a:r>
          </a:p>
        </p:txBody>
      </p:sp>
      <p:sp>
        <p:nvSpPr>
          <p:cNvPr name="TextBox 12" id="12"/>
          <p:cNvSpPr txBox="true"/>
          <p:nvPr/>
        </p:nvSpPr>
        <p:spPr>
          <a:xfrm rot="0">
            <a:off x="9144000" y="5822947"/>
            <a:ext cx="6050308" cy="367210"/>
          </a:xfrm>
          <a:prstGeom prst="rect">
            <a:avLst/>
          </a:prstGeom>
        </p:spPr>
        <p:txBody>
          <a:bodyPr anchor="t" rtlCol="false" tIns="0" lIns="0" bIns="0" rIns="0">
            <a:spAutoFit/>
          </a:bodyPr>
          <a:lstStyle/>
          <a:p>
            <a:pPr algn="ctr">
              <a:lnSpc>
                <a:spcPts val="3071"/>
              </a:lnSpc>
              <a:spcBef>
                <a:spcPct val="0"/>
              </a:spcBef>
            </a:pPr>
            <a:r>
              <a:rPr lang="en-US" sz="2194">
                <a:solidFill>
                  <a:srgbClr val="FFFFFF"/>
                </a:solidFill>
                <a:latin typeface="Open Sans Bold"/>
              </a:rPr>
              <a:t>5.Monitoraggio e rilevamento dei rischi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681725" y="5051455"/>
            <a:ext cx="6822867" cy="3839413"/>
          </a:xfrm>
          <a:custGeom>
            <a:avLst/>
            <a:gdLst/>
            <a:ahLst/>
            <a:cxnLst/>
            <a:rect r="r" b="b" t="t" l="l"/>
            <a:pathLst>
              <a:path h="3839413" w="6822867">
                <a:moveTo>
                  <a:pt x="0" y="0"/>
                </a:moveTo>
                <a:lnTo>
                  <a:pt x="6822867" y="0"/>
                </a:lnTo>
                <a:lnTo>
                  <a:pt x="6822867" y="3839413"/>
                </a:lnTo>
                <a:lnTo>
                  <a:pt x="0" y="3839413"/>
                </a:lnTo>
                <a:lnTo>
                  <a:pt x="0" y="0"/>
                </a:lnTo>
                <a:close/>
              </a:path>
            </a:pathLst>
          </a:custGeom>
          <a:blipFill>
            <a:blip r:embed="rId2"/>
            <a:stretch>
              <a:fillRect l="0" t="0" r="0" b="0"/>
            </a:stretch>
          </a:blipFill>
        </p:spPr>
      </p:sp>
      <p:sp>
        <p:nvSpPr>
          <p:cNvPr name="Freeform 3" id="3"/>
          <p:cNvSpPr/>
          <p:nvPr/>
        </p:nvSpPr>
        <p:spPr>
          <a:xfrm flipH="false" flipV="false" rot="0">
            <a:off x="1532192" y="1664971"/>
            <a:ext cx="6707077" cy="3772731"/>
          </a:xfrm>
          <a:custGeom>
            <a:avLst/>
            <a:gdLst/>
            <a:ahLst/>
            <a:cxnLst/>
            <a:rect r="r" b="b" t="t" l="l"/>
            <a:pathLst>
              <a:path h="3772731" w="6707077">
                <a:moveTo>
                  <a:pt x="0" y="0"/>
                </a:moveTo>
                <a:lnTo>
                  <a:pt x="6707077" y="0"/>
                </a:lnTo>
                <a:lnTo>
                  <a:pt x="6707077" y="3772731"/>
                </a:lnTo>
                <a:lnTo>
                  <a:pt x="0" y="3772731"/>
                </a:lnTo>
                <a:lnTo>
                  <a:pt x="0" y="0"/>
                </a:lnTo>
                <a:close/>
              </a:path>
            </a:pathLst>
          </a:custGeom>
          <a:blipFill>
            <a:blip r:embed="rId3"/>
            <a:stretch>
              <a:fillRect l="0" t="0" r="0" b="0"/>
            </a:stretch>
          </a:blipFill>
        </p:spPr>
      </p:sp>
      <p:sp>
        <p:nvSpPr>
          <p:cNvPr name="TextBox 4" id="4"/>
          <p:cNvSpPr txBox="true"/>
          <p:nvPr/>
        </p:nvSpPr>
        <p:spPr>
          <a:xfrm rot="0">
            <a:off x="9743007" y="1876236"/>
            <a:ext cx="6896469" cy="174942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Canva Sans Bold"/>
              </a:rPr>
              <a:t>I Love You (2000), noto come Love Bug, è stato un grande attacco informatico basato su social engineering tramite email con un allegato dannoso che si diffondeva ai contatti dell'utente, causando danni globali.</a:t>
            </a:r>
          </a:p>
        </p:txBody>
      </p:sp>
      <p:sp>
        <p:nvSpPr>
          <p:cNvPr name="TextBox 5" id="5"/>
          <p:cNvSpPr txBox="true"/>
          <p:nvPr/>
        </p:nvSpPr>
        <p:spPr>
          <a:xfrm rot="0">
            <a:off x="1532192" y="6473268"/>
            <a:ext cx="8729066" cy="1397000"/>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Canva Sans Bold"/>
              </a:rPr>
              <a:t>I Bug Bounty sono programmi dove le organizzazioni offrono ricompense a ricercatori indipendenti che scoprono vulnerabilità nel software. I ricercatori segnalano le vulnerabilità trovate e ricevono premi in base alle linee guida del programma.</a:t>
            </a:r>
          </a:p>
        </p:txBody>
      </p:sp>
      <p:sp>
        <p:nvSpPr>
          <p:cNvPr name="TextBox 6" id="6"/>
          <p:cNvSpPr txBox="true"/>
          <p:nvPr/>
        </p:nvSpPr>
        <p:spPr>
          <a:xfrm rot="0">
            <a:off x="9300380" y="1936801"/>
            <a:ext cx="309894" cy="833198"/>
          </a:xfrm>
          <a:prstGeom prst="rect">
            <a:avLst/>
          </a:prstGeom>
        </p:spPr>
        <p:txBody>
          <a:bodyPr anchor="t" rtlCol="false" tIns="0" lIns="0" bIns="0" rIns="0">
            <a:spAutoFit/>
          </a:bodyPr>
          <a:lstStyle/>
          <a:p>
            <a:pPr algn="l">
              <a:lnSpc>
                <a:spcPts val="6791"/>
              </a:lnSpc>
              <a:spcBef>
                <a:spcPct val="0"/>
              </a:spcBef>
            </a:pPr>
            <a:r>
              <a:rPr lang="en-US" sz="4851">
                <a:solidFill>
                  <a:srgbClr val="FFFFFF"/>
                </a:solidFill>
                <a:latin typeface="Kenao Sans Serif"/>
              </a:rPr>
              <a:t>1.</a:t>
            </a:r>
          </a:p>
        </p:txBody>
      </p:sp>
      <p:sp>
        <p:nvSpPr>
          <p:cNvPr name="TextBox 7" id="7"/>
          <p:cNvSpPr txBox="true"/>
          <p:nvPr/>
        </p:nvSpPr>
        <p:spPr>
          <a:xfrm rot="0">
            <a:off x="726277" y="6137963"/>
            <a:ext cx="604846" cy="833198"/>
          </a:xfrm>
          <a:prstGeom prst="rect">
            <a:avLst/>
          </a:prstGeom>
        </p:spPr>
        <p:txBody>
          <a:bodyPr anchor="t" rtlCol="false" tIns="0" lIns="0" bIns="0" rIns="0">
            <a:spAutoFit/>
          </a:bodyPr>
          <a:lstStyle/>
          <a:p>
            <a:pPr algn="l" marL="0" indent="0" lvl="0">
              <a:lnSpc>
                <a:spcPts val="6791"/>
              </a:lnSpc>
              <a:spcBef>
                <a:spcPct val="0"/>
              </a:spcBef>
            </a:pPr>
            <a:r>
              <a:rPr lang="en-US" sz="4851" u="none">
                <a:solidFill>
                  <a:srgbClr val="FFFFFF"/>
                </a:solidFill>
                <a:latin typeface="Kenao Sans Serif"/>
              </a:rPr>
              <a:t>2.</a:t>
            </a:r>
          </a:p>
        </p:txBody>
      </p:sp>
      <p:sp>
        <p:nvSpPr>
          <p:cNvPr name="TextBox 8" id="8"/>
          <p:cNvSpPr txBox="true"/>
          <p:nvPr/>
        </p:nvSpPr>
        <p:spPr>
          <a:xfrm rot="0">
            <a:off x="6951237" y="504825"/>
            <a:ext cx="4698285" cy="712471"/>
          </a:xfrm>
          <a:prstGeom prst="rect">
            <a:avLst/>
          </a:prstGeom>
        </p:spPr>
        <p:txBody>
          <a:bodyPr anchor="t" rtlCol="false" tIns="0" lIns="0" bIns="0" rIns="0">
            <a:spAutoFit/>
          </a:bodyPr>
          <a:lstStyle/>
          <a:p>
            <a:pPr algn="ctr">
              <a:lnSpc>
                <a:spcPts val="5879"/>
              </a:lnSpc>
              <a:spcBef>
                <a:spcPct val="0"/>
              </a:spcBef>
            </a:pPr>
            <a:r>
              <a:rPr lang="en-US" sz="4199">
                <a:solidFill>
                  <a:srgbClr val="63F1F9"/>
                </a:solidFill>
                <a:latin typeface="Open Sans Bold"/>
              </a:rPr>
              <a:t>Alcune curiosità</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600863" y="6007827"/>
            <a:ext cx="4243184" cy="3646486"/>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43953" y="6007827"/>
            <a:ext cx="4243184" cy="3646486"/>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9" id="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876051" y="5375140"/>
            <a:ext cx="14535897" cy="4911860"/>
            <a:chOff x="0" y="0"/>
            <a:chExt cx="2067104" cy="698500"/>
          </a:xfrm>
        </p:grpSpPr>
        <p:sp>
          <p:nvSpPr>
            <p:cNvPr name="Freeform 11" id="11"/>
            <p:cNvSpPr/>
            <p:nvPr/>
          </p:nvSpPr>
          <p:spPr>
            <a:xfrm flipH="false" flipV="false" rot="0">
              <a:off x="0" y="0"/>
              <a:ext cx="2067104" cy="698500"/>
            </a:xfrm>
            <a:custGeom>
              <a:avLst/>
              <a:gdLst/>
              <a:ahLst/>
              <a:cxnLst/>
              <a:rect r="r" b="b" t="t" l="l"/>
              <a:pathLst>
                <a:path h="698500" w="2067104">
                  <a:moveTo>
                    <a:pt x="2067104" y="349250"/>
                  </a:moveTo>
                  <a:lnTo>
                    <a:pt x="1863904" y="698500"/>
                  </a:lnTo>
                  <a:lnTo>
                    <a:pt x="203200" y="698500"/>
                  </a:lnTo>
                  <a:lnTo>
                    <a:pt x="0" y="349250"/>
                  </a:lnTo>
                  <a:lnTo>
                    <a:pt x="203200" y="0"/>
                  </a:lnTo>
                  <a:lnTo>
                    <a:pt x="1863904" y="0"/>
                  </a:lnTo>
                  <a:lnTo>
                    <a:pt x="2067104" y="349250"/>
                  </a:lnTo>
                  <a:close/>
                </a:path>
              </a:pathLst>
            </a:custGeom>
            <a:blipFill>
              <a:blip r:embed="rId6"/>
              <a:stretch>
                <a:fillRect l="0" t="-48768" r="0" b="-48768"/>
              </a:stretch>
            </a:blipFill>
          </p:spPr>
        </p:sp>
      </p:grpSp>
      <p:sp>
        <p:nvSpPr>
          <p:cNvPr name="TextBox 12" id="12"/>
          <p:cNvSpPr txBox="true"/>
          <p:nvPr/>
        </p:nvSpPr>
        <p:spPr>
          <a:xfrm rot="0">
            <a:off x="910673" y="1858151"/>
            <a:ext cx="4569056" cy="18554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AUTENTICAZIONE DEGLI UTENTI</a:t>
            </a:r>
          </a:p>
        </p:txBody>
      </p:sp>
      <p:sp>
        <p:nvSpPr>
          <p:cNvPr name="TextBox 13" id="13"/>
          <p:cNvSpPr txBox="true"/>
          <p:nvPr/>
        </p:nvSpPr>
        <p:spPr>
          <a:xfrm rot="0">
            <a:off x="5479729" y="1772426"/>
            <a:ext cx="11779571" cy="2119124"/>
          </a:xfrm>
          <a:prstGeom prst="rect">
            <a:avLst/>
          </a:prstGeom>
        </p:spPr>
        <p:txBody>
          <a:bodyPr anchor="t" rtlCol="false" tIns="0" lIns="0" bIns="0" rIns="0">
            <a:spAutoFit/>
          </a:bodyPr>
          <a:lstStyle/>
          <a:p>
            <a:pPr algn="l">
              <a:lnSpc>
                <a:spcPts val="3422"/>
              </a:lnSpc>
              <a:spcBef>
                <a:spcPct val="0"/>
              </a:spcBef>
            </a:pPr>
            <a:r>
              <a:rPr lang="en-US" sz="2444">
                <a:solidFill>
                  <a:srgbClr val="FFFFFF"/>
                </a:solidFill>
                <a:latin typeface="Open Sans"/>
              </a:rPr>
              <a:t>Il sistema operativo </a:t>
            </a:r>
            <a:r>
              <a:rPr lang="en-US" sz="2444">
                <a:solidFill>
                  <a:srgbClr val="FFFFFF"/>
                </a:solidFill>
                <a:latin typeface="Open Sans Bold"/>
              </a:rPr>
              <a:t>autentica gli utenti</a:t>
            </a:r>
            <a:r>
              <a:rPr lang="en-US" sz="2444">
                <a:solidFill>
                  <a:srgbClr val="FFFFFF"/>
                </a:solidFill>
                <a:latin typeface="Open Sans"/>
              </a:rPr>
              <a:t> e determina le operazioni </a:t>
            </a:r>
            <a:r>
              <a:rPr lang="en-US" sz="2444">
                <a:solidFill>
                  <a:srgbClr val="FFFFFF"/>
                </a:solidFill>
                <a:latin typeface="Open Sans Bold"/>
              </a:rPr>
              <a:t>autorizzate</a:t>
            </a:r>
            <a:r>
              <a:rPr lang="en-US" sz="2444">
                <a:solidFill>
                  <a:srgbClr val="FFFFFF"/>
                </a:solidFill>
                <a:latin typeface="Open Sans"/>
              </a:rPr>
              <a:t>. Identificando e verificando le </a:t>
            </a:r>
            <a:r>
              <a:rPr lang="en-US" sz="2444">
                <a:solidFill>
                  <a:srgbClr val="FFFFFF"/>
                </a:solidFill>
                <a:latin typeface="Open Sans Bold"/>
              </a:rPr>
              <a:t>credenziali</a:t>
            </a:r>
            <a:r>
              <a:rPr lang="en-US" sz="2444">
                <a:solidFill>
                  <a:srgbClr val="FFFFFF"/>
                </a:solidFill>
                <a:latin typeface="Open Sans"/>
              </a:rPr>
              <a:t>, stabilisce quali risorse sono </a:t>
            </a:r>
            <a:r>
              <a:rPr lang="en-US" sz="2444">
                <a:solidFill>
                  <a:srgbClr val="FFFFFF"/>
                </a:solidFill>
                <a:latin typeface="Open Sans Bold"/>
              </a:rPr>
              <a:t>accessibili </a:t>
            </a:r>
            <a:r>
              <a:rPr lang="en-US" sz="2444">
                <a:solidFill>
                  <a:srgbClr val="FFFFFF"/>
                </a:solidFill>
                <a:latin typeface="Open Sans"/>
              </a:rPr>
              <a:t>e quali azioni sono </a:t>
            </a:r>
            <a:r>
              <a:rPr lang="en-US" sz="2444">
                <a:solidFill>
                  <a:srgbClr val="FFFFFF"/>
                </a:solidFill>
                <a:latin typeface="Open Sans Bold"/>
              </a:rPr>
              <a:t>permesse</a:t>
            </a:r>
            <a:r>
              <a:rPr lang="en-US" sz="2444">
                <a:solidFill>
                  <a:srgbClr val="FFFFFF"/>
                </a:solidFill>
                <a:latin typeface="Open Sans"/>
              </a:rPr>
              <a:t>. Questo procedimento assicura che le attività siano in linea con le politiche di sicurezza, garantendo un ambiente informatico sicuro e affidabile.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2392" y="453924"/>
            <a:ext cx="358281" cy="363569"/>
          </a:xfrm>
          <a:custGeom>
            <a:avLst/>
            <a:gdLst/>
            <a:ahLst/>
            <a:cxnLst/>
            <a:rect r="r" b="b" t="t" l="l"/>
            <a:pathLst>
              <a:path h="363569" w="358281">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594" y="546065"/>
            <a:ext cx="103876" cy="140719"/>
          </a:xfrm>
          <a:custGeom>
            <a:avLst/>
            <a:gdLst/>
            <a:ahLst/>
            <a:cxnLst/>
            <a:rect r="r" b="b" t="t" l="l"/>
            <a:pathLst>
              <a:path h="140719" w="103876">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003745" y="1801985"/>
            <a:ext cx="3086100" cy="2652117"/>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523162" y="5832898"/>
            <a:ext cx="3086100" cy="2652117"/>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9" id="9"/>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755530" y="2091882"/>
            <a:ext cx="7101947" cy="6103235"/>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8274" t="0" r="-712" b="0"/>
              </a:stretch>
            </a:blipFill>
          </p:spPr>
        </p:sp>
      </p:grpSp>
      <p:sp>
        <p:nvSpPr>
          <p:cNvPr name="TextBox 12" id="12"/>
          <p:cNvSpPr txBox="true"/>
          <p:nvPr/>
        </p:nvSpPr>
        <p:spPr>
          <a:xfrm rot="0">
            <a:off x="1028700" y="1384753"/>
            <a:ext cx="7592121" cy="1144906"/>
          </a:xfrm>
          <a:prstGeom prst="rect">
            <a:avLst/>
          </a:prstGeom>
        </p:spPr>
        <p:txBody>
          <a:bodyPr anchor="t" rtlCol="false" tIns="0" lIns="0" bIns="0" rIns="0">
            <a:spAutoFit/>
          </a:bodyPr>
          <a:lstStyle/>
          <a:p>
            <a:pPr algn="l">
              <a:lnSpc>
                <a:spcPts val="4619"/>
              </a:lnSpc>
              <a:spcBef>
                <a:spcPct val="0"/>
              </a:spcBef>
            </a:pPr>
            <a:r>
              <a:rPr lang="en-US" sz="3299">
                <a:solidFill>
                  <a:srgbClr val="63F1F9"/>
                </a:solidFill>
                <a:latin typeface="Open Sans Bold"/>
              </a:rPr>
              <a:t>Metodi per verificare l’identificazione di un utente</a:t>
            </a:r>
          </a:p>
        </p:txBody>
      </p:sp>
      <p:sp>
        <p:nvSpPr>
          <p:cNvPr name="TextBox 13" id="13"/>
          <p:cNvSpPr txBox="true"/>
          <p:nvPr/>
        </p:nvSpPr>
        <p:spPr>
          <a:xfrm rot="0">
            <a:off x="1028700" y="3007505"/>
            <a:ext cx="7592121" cy="5477511"/>
          </a:xfrm>
          <a:prstGeom prst="rect">
            <a:avLst/>
          </a:prstGeom>
        </p:spPr>
        <p:txBody>
          <a:bodyPr anchor="t" rtlCol="false" tIns="0" lIns="0" bIns="0" rIns="0">
            <a:spAutoFit/>
          </a:bodyPr>
          <a:lstStyle/>
          <a:p>
            <a:pPr algn="l" marL="561334" indent="-280667" lvl="1">
              <a:lnSpc>
                <a:spcPts val="3639"/>
              </a:lnSpc>
              <a:buFont typeface="Arial"/>
              <a:buChar char="•"/>
            </a:pPr>
            <a:r>
              <a:rPr lang="en-US" sz="2599">
                <a:solidFill>
                  <a:srgbClr val="FFFFFF"/>
                </a:solidFill>
                <a:latin typeface="Open Sans Bold"/>
              </a:rPr>
              <a:t>Mediante qualcosa che l'utente sa</a:t>
            </a:r>
            <a:r>
              <a:rPr lang="en-US" sz="2599">
                <a:solidFill>
                  <a:srgbClr val="FFFFFF"/>
                </a:solidFill>
                <a:latin typeface="Open Sans"/>
              </a:rPr>
              <a:t>: per esempio</a:t>
            </a:r>
            <a:r>
              <a:rPr lang="en-US" sz="2599">
                <a:solidFill>
                  <a:srgbClr val="FFFFFF"/>
                </a:solidFill>
                <a:latin typeface="Open Sans"/>
              </a:rPr>
              <a:t> username e una password segreta.</a:t>
            </a:r>
          </a:p>
          <a:p>
            <a:pPr algn="l">
              <a:lnSpc>
                <a:spcPts val="3639"/>
              </a:lnSpc>
            </a:pPr>
          </a:p>
          <a:p>
            <a:pPr algn="l" marL="561334" indent="-280667" lvl="1">
              <a:lnSpc>
                <a:spcPts val="3639"/>
              </a:lnSpc>
              <a:buFont typeface="Arial"/>
              <a:buChar char="•"/>
            </a:pPr>
            <a:r>
              <a:rPr lang="en-US" sz="2599">
                <a:solidFill>
                  <a:srgbClr val="FFFFFF"/>
                </a:solidFill>
                <a:latin typeface="Open Sans Bold"/>
              </a:rPr>
              <a:t>M</a:t>
            </a:r>
            <a:r>
              <a:rPr lang="en-US" sz="2599">
                <a:solidFill>
                  <a:srgbClr val="FFFFFF"/>
                </a:solidFill>
                <a:latin typeface="Open Sans Bold"/>
              </a:rPr>
              <a:t>ediante qualcosa che l'utente ha</a:t>
            </a:r>
            <a:r>
              <a:rPr lang="en-US" sz="2599">
                <a:solidFill>
                  <a:srgbClr val="FFFFFF"/>
                </a:solidFill>
                <a:latin typeface="Open Sans"/>
              </a:rPr>
              <a:t>: ad esempio, il contenuto di una </a:t>
            </a:r>
            <a:r>
              <a:rPr lang="en-US" sz="2599">
                <a:solidFill>
                  <a:srgbClr val="FFFFFF"/>
                </a:solidFill>
                <a:latin typeface="Open Sans Bold"/>
              </a:rPr>
              <a:t>smart-card</a:t>
            </a:r>
            <a:r>
              <a:rPr lang="en-US" sz="2599">
                <a:solidFill>
                  <a:srgbClr val="FFFFFF"/>
                </a:solidFill>
                <a:latin typeface="Open Sans"/>
              </a:rPr>
              <a:t>.</a:t>
            </a:r>
          </a:p>
          <a:p>
            <a:pPr algn="l">
              <a:lnSpc>
                <a:spcPts val="3639"/>
              </a:lnSpc>
            </a:pPr>
          </a:p>
          <a:p>
            <a:pPr algn="l" marL="561334" indent="-280667" lvl="1">
              <a:lnSpc>
                <a:spcPts val="3639"/>
              </a:lnSpc>
              <a:buFont typeface="Arial"/>
              <a:buChar char="•"/>
            </a:pPr>
            <a:r>
              <a:rPr lang="en-US" sz="2599">
                <a:solidFill>
                  <a:srgbClr val="FFFFFF"/>
                </a:solidFill>
                <a:latin typeface="Open Sans Bold"/>
              </a:rPr>
              <a:t>M</a:t>
            </a:r>
            <a:r>
              <a:rPr lang="en-US" sz="2599">
                <a:solidFill>
                  <a:srgbClr val="FFFFFF"/>
                </a:solidFill>
                <a:latin typeface="Open Sans Bold"/>
              </a:rPr>
              <a:t>ediante qualcosa che l'utente è</a:t>
            </a:r>
            <a:r>
              <a:rPr lang="en-US" sz="2599">
                <a:solidFill>
                  <a:srgbClr val="FFFFFF"/>
                </a:solidFill>
                <a:latin typeface="Open Sans"/>
              </a:rPr>
              <a:t>: per esempio il riconoscimento facciale oppure l’impronta digitale.</a:t>
            </a:r>
          </a:p>
          <a:p>
            <a:pPr algn="l">
              <a:lnSpc>
                <a:spcPts val="3639"/>
              </a:lnSpc>
            </a:pPr>
          </a:p>
          <a:p>
            <a:pPr algn="l" marL="561334" indent="-280667" lvl="1">
              <a:lnSpc>
                <a:spcPts val="3639"/>
              </a:lnSpc>
              <a:buFont typeface="Arial"/>
              <a:buChar char="•"/>
            </a:pPr>
            <a:r>
              <a:rPr lang="en-US" sz="2599">
                <a:solidFill>
                  <a:srgbClr val="FFFFFF"/>
                </a:solidFill>
                <a:latin typeface="Open Sans Bold"/>
              </a:rPr>
              <a:t>M</a:t>
            </a:r>
            <a:r>
              <a:rPr lang="en-US" sz="2599">
                <a:solidFill>
                  <a:srgbClr val="FFFFFF"/>
                </a:solidFill>
                <a:latin typeface="Open Sans Bold"/>
              </a:rPr>
              <a:t>ediante qualcosa che l'utente fa</a:t>
            </a:r>
            <a:r>
              <a:rPr lang="en-US" sz="2599">
                <a:solidFill>
                  <a:srgbClr val="FFFFFF"/>
                </a:solidFill>
                <a:latin typeface="Open Sans"/>
              </a:rPr>
              <a:t>: per esempio il riconoscimento vocale.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DAGEbx6tHD4</dc:identifier>
  <dcterms:modified xsi:type="dcterms:W3CDTF">2011-08-01T06:04:30Z</dcterms:modified>
  <cp:revision>1</cp:revision>
  <dc:title>Tecniche di gestione della sicurezza</dc:title>
</cp:coreProperties>
</file>